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1" r:id="rId5"/>
    <p:sldId id="259" r:id="rId6"/>
    <p:sldId id="260" r:id="rId7"/>
    <p:sldId id="261" r:id="rId8"/>
    <p:sldId id="272" r:id="rId9"/>
    <p:sldId id="262" r:id="rId10"/>
    <p:sldId id="263" r:id="rId11"/>
    <p:sldId id="264" r:id="rId12"/>
    <p:sldId id="273" r:id="rId13"/>
    <p:sldId id="274" r:id="rId14"/>
    <p:sldId id="265" r:id="rId15"/>
    <p:sldId id="276" r:id="rId16"/>
    <p:sldId id="277" r:id="rId17"/>
    <p:sldId id="279" r:id="rId18"/>
    <p:sldId id="280" r:id="rId19"/>
    <p:sldId id="281" r:id="rId20"/>
    <p:sldId id="282" r:id="rId21"/>
    <p:sldId id="283" r:id="rId22"/>
    <p:sldId id="284" r:id="rId23"/>
    <p:sldId id="285" r:id="rId24"/>
    <p:sldId id="286" r:id="rId25"/>
    <p:sldId id="287" r:id="rId26"/>
    <p:sldId id="289" r:id="rId27"/>
    <p:sldId id="288" r:id="rId28"/>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DEEBF7"/>
    <a:srgbClr val="0E2730"/>
    <a:srgbClr val="5B882A"/>
    <a:srgbClr val="E2E3E4"/>
    <a:srgbClr val="E2F0D9"/>
    <a:srgbClr val="FFF2CC"/>
    <a:srgbClr val="FBE5D6"/>
    <a:srgbClr val="2E4C2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67" autoAdjust="0"/>
    <p:restoredTop sz="94660"/>
  </p:normalViewPr>
  <p:slideViewPr>
    <p:cSldViewPr snapToGrid="0">
      <p:cViewPr varScale="1">
        <p:scale>
          <a:sx n="72" d="100"/>
          <a:sy n="72" d="100"/>
        </p:scale>
        <p:origin x="87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941188237553486E-2"/>
          <c:y val="6.5814532574306944E-2"/>
          <c:w val="0.93432346469345584"/>
          <c:h val="0.84404676459385442"/>
        </c:manualLayout>
      </c:layout>
      <c:barChart>
        <c:barDir val="col"/>
        <c:grouping val="clustered"/>
        <c:varyColors val="0"/>
        <c:ser>
          <c:idx val="0"/>
          <c:order val="0"/>
          <c:spPr>
            <a:solidFill>
              <a:schemeClr val="accent1"/>
            </a:solidFill>
            <a:ln>
              <a:noFill/>
            </a:ln>
            <a:effectLst/>
          </c:spPr>
          <c:invertIfNegative val="0"/>
          <c:dPt>
            <c:idx val="0"/>
            <c:invertIfNegative val="0"/>
            <c:bubble3D val="0"/>
            <c:spPr>
              <a:solidFill>
                <a:srgbClr val="C55A11"/>
              </a:solidFill>
              <a:ln>
                <a:noFill/>
              </a:ln>
              <a:effectLst/>
            </c:spPr>
            <c:extLst>
              <c:ext xmlns:c16="http://schemas.microsoft.com/office/drawing/2014/chart" uri="{C3380CC4-5D6E-409C-BE32-E72D297353CC}">
                <c16:uniqueId val="{00000002-17BF-4160-9ACB-D6E48BC0C887}"/>
              </c:ext>
            </c:extLst>
          </c:dPt>
          <c:dPt>
            <c:idx val="1"/>
            <c:invertIfNegative val="0"/>
            <c:bubble3D val="0"/>
            <c:spPr>
              <a:solidFill>
                <a:schemeClr val="accent5">
                  <a:lumMod val="50000"/>
                </a:schemeClr>
              </a:solidFill>
              <a:ln>
                <a:noFill/>
              </a:ln>
              <a:effectLst/>
            </c:spPr>
            <c:extLst>
              <c:ext xmlns:c16="http://schemas.microsoft.com/office/drawing/2014/chart" uri="{C3380CC4-5D6E-409C-BE32-E72D297353CC}">
                <c16:uniqueId val="{00000004-17BF-4160-9ACB-D6E48BC0C887}"/>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17BF-4160-9ACB-D6E48BC0C887}"/>
              </c:ext>
            </c:extLst>
          </c:dPt>
          <c:dPt>
            <c:idx val="3"/>
            <c:invertIfNegative val="0"/>
            <c:bubble3D val="0"/>
            <c:spPr>
              <a:solidFill>
                <a:schemeClr val="accent6">
                  <a:lumMod val="50000"/>
                </a:schemeClr>
              </a:solidFill>
              <a:ln>
                <a:noFill/>
              </a:ln>
              <a:effectLst/>
            </c:spPr>
            <c:extLst>
              <c:ext xmlns:c16="http://schemas.microsoft.com/office/drawing/2014/chart" uri="{C3380CC4-5D6E-409C-BE32-E72D297353CC}">
                <c16:uniqueId val="{00000005-17BF-4160-9ACB-D6E48BC0C887}"/>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Hoja2!$E$32:$E$35</c:f>
              <c:numCache>
                <c:formatCode>General</c:formatCode>
                <c:ptCount val="4"/>
                <c:pt idx="0">
                  <c:v>241.5</c:v>
                </c:pt>
                <c:pt idx="1">
                  <c:v>152.5</c:v>
                </c:pt>
                <c:pt idx="2">
                  <c:v>114</c:v>
                </c:pt>
                <c:pt idx="3">
                  <c:v>134.6</c:v>
                </c:pt>
              </c:numCache>
            </c:numRef>
          </c:val>
          <c:extLst>
            <c:ext xmlns:c16="http://schemas.microsoft.com/office/drawing/2014/chart" uri="{C3380CC4-5D6E-409C-BE32-E72D297353CC}">
              <c16:uniqueId val="{00000000-17BF-4160-9ACB-D6E48BC0C887}"/>
            </c:ext>
          </c:extLst>
        </c:ser>
        <c:dLbls>
          <c:showLegendKey val="0"/>
          <c:showVal val="0"/>
          <c:showCatName val="0"/>
          <c:showSerName val="0"/>
          <c:showPercent val="0"/>
          <c:showBubbleSize val="0"/>
        </c:dLbls>
        <c:gapWidth val="219"/>
        <c:overlap val="-27"/>
        <c:axId val="1056763488"/>
        <c:axId val="1056764320"/>
      </c:barChart>
      <c:catAx>
        <c:axId val="105676348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PE"/>
          </a:p>
        </c:txPr>
        <c:crossAx val="1056764320"/>
        <c:crosses val="autoZero"/>
        <c:auto val="1"/>
        <c:lblAlgn val="ctr"/>
        <c:lblOffset val="100"/>
        <c:noMultiLvlLbl val="0"/>
      </c:catAx>
      <c:valAx>
        <c:axId val="1056764320"/>
        <c:scaling>
          <c:orientation val="minMax"/>
        </c:scaling>
        <c:delete val="1"/>
        <c:axPos val="l"/>
        <c:numFmt formatCode="General" sourceLinked="1"/>
        <c:majorTickMark val="none"/>
        <c:minorTickMark val="none"/>
        <c:tickLblPos val="nextTo"/>
        <c:crossAx val="1056763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P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15B93-40E4-4BC0-ACC5-0FDE45C60B0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98077939-CFAC-439E-A17B-1C36C94A99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7B5210AF-2375-48EE-98ED-6AA4F7C4DC51}"/>
              </a:ext>
            </a:extLst>
          </p:cNvPr>
          <p:cNvSpPr>
            <a:spLocks noGrp="1"/>
          </p:cNvSpPr>
          <p:nvPr>
            <p:ph type="dt" sz="half" idx="10"/>
          </p:nvPr>
        </p:nvSpPr>
        <p:spPr/>
        <p:txBody>
          <a:bodyPr/>
          <a:lstStyle/>
          <a:p>
            <a:fld id="{A868A9BC-AF0F-4BB8-80F5-76CB095FC034}" type="datetimeFigureOut">
              <a:rPr lang="es-PE" smtClean="0"/>
              <a:t>22/02/2024</a:t>
            </a:fld>
            <a:endParaRPr lang="es-PE"/>
          </a:p>
        </p:txBody>
      </p:sp>
      <p:sp>
        <p:nvSpPr>
          <p:cNvPr id="5" name="Marcador de pie de página 4">
            <a:extLst>
              <a:ext uri="{FF2B5EF4-FFF2-40B4-BE49-F238E27FC236}">
                <a16:creationId xmlns:a16="http://schemas.microsoft.com/office/drawing/2014/main" id="{6B77C457-AE5C-48D5-8A97-F752760C1666}"/>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E3A17D3B-60F5-4FAF-8FFB-7E8C1CBE8021}"/>
              </a:ext>
            </a:extLst>
          </p:cNvPr>
          <p:cNvSpPr>
            <a:spLocks noGrp="1"/>
          </p:cNvSpPr>
          <p:nvPr>
            <p:ph type="sldNum" sz="quarter" idx="12"/>
          </p:nvPr>
        </p:nvSpPr>
        <p:spPr/>
        <p:txBody>
          <a:bodyPr/>
          <a:lstStyle/>
          <a:p>
            <a:fld id="{DEF52EBF-B6D0-4892-8B3C-533AEB621089}" type="slidenum">
              <a:rPr lang="es-PE" smtClean="0"/>
              <a:t>‹Nº›</a:t>
            </a:fld>
            <a:endParaRPr lang="es-PE"/>
          </a:p>
        </p:txBody>
      </p:sp>
    </p:spTree>
    <p:extLst>
      <p:ext uri="{BB962C8B-B14F-4D97-AF65-F5344CB8AC3E}">
        <p14:creationId xmlns:p14="http://schemas.microsoft.com/office/powerpoint/2010/main" val="1370341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4D4D60-F243-48F9-9CF7-5B245676D8DE}"/>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EC3F42F8-7E28-46F4-BF88-B56ED0516C9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DAC74600-0A85-46F9-8D59-DBE4E28E7057}"/>
              </a:ext>
            </a:extLst>
          </p:cNvPr>
          <p:cNvSpPr>
            <a:spLocks noGrp="1"/>
          </p:cNvSpPr>
          <p:nvPr>
            <p:ph type="dt" sz="half" idx="10"/>
          </p:nvPr>
        </p:nvSpPr>
        <p:spPr/>
        <p:txBody>
          <a:bodyPr/>
          <a:lstStyle/>
          <a:p>
            <a:fld id="{A868A9BC-AF0F-4BB8-80F5-76CB095FC034}" type="datetimeFigureOut">
              <a:rPr lang="es-PE" smtClean="0"/>
              <a:t>22/02/2024</a:t>
            </a:fld>
            <a:endParaRPr lang="es-PE"/>
          </a:p>
        </p:txBody>
      </p:sp>
      <p:sp>
        <p:nvSpPr>
          <p:cNvPr id="5" name="Marcador de pie de página 4">
            <a:extLst>
              <a:ext uri="{FF2B5EF4-FFF2-40B4-BE49-F238E27FC236}">
                <a16:creationId xmlns:a16="http://schemas.microsoft.com/office/drawing/2014/main" id="{22B74789-D4BE-463A-916B-0B83DF324E2F}"/>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1CBF2173-82D8-49C4-8FBA-E4404DBDFB81}"/>
              </a:ext>
            </a:extLst>
          </p:cNvPr>
          <p:cNvSpPr>
            <a:spLocks noGrp="1"/>
          </p:cNvSpPr>
          <p:nvPr>
            <p:ph type="sldNum" sz="quarter" idx="12"/>
          </p:nvPr>
        </p:nvSpPr>
        <p:spPr/>
        <p:txBody>
          <a:bodyPr/>
          <a:lstStyle/>
          <a:p>
            <a:fld id="{DEF52EBF-B6D0-4892-8B3C-533AEB621089}" type="slidenum">
              <a:rPr lang="es-PE" smtClean="0"/>
              <a:t>‹Nº›</a:t>
            </a:fld>
            <a:endParaRPr lang="es-PE"/>
          </a:p>
        </p:txBody>
      </p:sp>
    </p:spTree>
    <p:extLst>
      <p:ext uri="{BB962C8B-B14F-4D97-AF65-F5344CB8AC3E}">
        <p14:creationId xmlns:p14="http://schemas.microsoft.com/office/powerpoint/2010/main" val="1960182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A8CDC5A-7DC1-4CEC-BD77-A30BD58506B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8B46D175-317C-47ED-AD9E-EE32AEA533A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01FEFB1A-0580-4765-A35B-9E22E5498B40}"/>
              </a:ext>
            </a:extLst>
          </p:cNvPr>
          <p:cNvSpPr>
            <a:spLocks noGrp="1"/>
          </p:cNvSpPr>
          <p:nvPr>
            <p:ph type="dt" sz="half" idx="10"/>
          </p:nvPr>
        </p:nvSpPr>
        <p:spPr/>
        <p:txBody>
          <a:bodyPr/>
          <a:lstStyle/>
          <a:p>
            <a:fld id="{A868A9BC-AF0F-4BB8-80F5-76CB095FC034}" type="datetimeFigureOut">
              <a:rPr lang="es-PE" smtClean="0"/>
              <a:t>22/02/2024</a:t>
            </a:fld>
            <a:endParaRPr lang="es-PE"/>
          </a:p>
        </p:txBody>
      </p:sp>
      <p:sp>
        <p:nvSpPr>
          <p:cNvPr id="5" name="Marcador de pie de página 4">
            <a:extLst>
              <a:ext uri="{FF2B5EF4-FFF2-40B4-BE49-F238E27FC236}">
                <a16:creationId xmlns:a16="http://schemas.microsoft.com/office/drawing/2014/main" id="{8A6D889C-D732-44AB-8F0B-670625CD00AD}"/>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B2FCE983-3FCB-4050-8B01-31B47A9ACB6D}"/>
              </a:ext>
            </a:extLst>
          </p:cNvPr>
          <p:cNvSpPr>
            <a:spLocks noGrp="1"/>
          </p:cNvSpPr>
          <p:nvPr>
            <p:ph type="sldNum" sz="quarter" idx="12"/>
          </p:nvPr>
        </p:nvSpPr>
        <p:spPr/>
        <p:txBody>
          <a:bodyPr/>
          <a:lstStyle/>
          <a:p>
            <a:fld id="{DEF52EBF-B6D0-4892-8B3C-533AEB621089}" type="slidenum">
              <a:rPr lang="es-PE" smtClean="0"/>
              <a:t>‹Nº›</a:t>
            </a:fld>
            <a:endParaRPr lang="es-PE"/>
          </a:p>
        </p:txBody>
      </p:sp>
    </p:spTree>
    <p:extLst>
      <p:ext uri="{BB962C8B-B14F-4D97-AF65-F5344CB8AC3E}">
        <p14:creationId xmlns:p14="http://schemas.microsoft.com/office/powerpoint/2010/main" val="3242253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4D0FA-B517-453B-AD95-7C27BC98F8FB}"/>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0A218ADF-A282-4755-9F03-F38601B8E49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1C4098EB-EC4C-45D0-9C33-0378401C7E6D}"/>
              </a:ext>
            </a:extLst>
          </p:cNvPr>
          <p:cNvSpPr>
            <a:spLocks noGrp="1"/>
          </p:cNvSpPr>
          <p:nvPr>
            <p:ph type="dt" sz="half" idx="10"/>
          </p:nvPr>
        </p:nvSpPr>
        <p:spPr/>
        <p:txBody>
          <a:bodyPr/>
          <a:lstStyle/>
          <a:p>
            <a:fld id="{A868A9BC-AF0F-4BB8-80F5-76CB095FC034}" type="datetimeFigureOut">
              <a:rPr lang="es-PE" smtClean="0"/>
              <a:t>22/02/2024</a:t>
            </a:fld>
            <a:endParaRPr lang="es-PE"/>
          </a:p>
        </p:txBody>
      </p:sp>
      <p:sp>
        <p:nvSpPr>
          <p:cNvPr id="5" name="Marcador de pie de página 4">
            <a:extLst>
              <a:ext uri="{FF2B5EF4-FFF2-40B4-BE49-F238E27FC236}">
                <a16:creationId xmlns:a16="http://schemas.microsoft.com/office/drawing/2014/main" id="{85D5FCDB-D257-4CC9-AE06-F5A94894E97F}"/>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23D9D027-4E35-42AA-BEA2-529D77529BDD}"/>
              </a:ext>
            </a:extLst>
          </p:cNvPr>
          <p:cNvSpPr>
            <a:spLocks noGrp="1"/>
          </p:cNvSpPr>
          <p:nvPr>
            <p:ph type="sldNum" sz="quarter" idx="12"/>
          </p:nvPr>
        </p:nvSpPr>
        <p:spPr/>
        <p:txBody>
          <a:bodyPr/>
          <a:lstStyle/>
          <a:p>
            <a:fld id="{DEF52EBF-B6D0-4892-8B3C-533AEB621089}" type="slidenum">
              <a:rPr lang="es-PE" smtClean="0"/>
              <a:t>‹Nº›</a:t>
            </a:fld>
            <a:endParaRPr lang="es-PE"/>
          </a:p>
        </p:txBody>
      </p:sp>
    </p:spTree>
    <p:extLst>
      <p:ext uri="{BB962C8B-B14F-4D97-AF65-F5344CB8AC3E}">
        <p14:creationId xmlns:p14="http://schemas.microsoft.com/office/powerpoint/2010/main" val="2134038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AF9DC1-8600-4289-AA97-63F0244B169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D0DFB7B7-D1F1-4C81-8973-2EF66E0EEB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BE4C61B-77A2-430A-BDDB-5A5A8B426DDC}"/>
              </a:ext>
            </a:extLst>
          </p:cNvPr>
          <p:cNvSpPr>
            <a:spLocks noGrp="1"/>
          </p:cNvSpPr>
          <p:nvPr>
            <p:ph type="dt" sz="half" idx="10"/>
          </p:nvPr>
        </p:nvSpPr>
        <p:spPr/>
        <p:txBody>
          <a:bodyPr/>
          <a:lstStyle/>
          <a:p>
            <a:fld id="{A868A9BC-AF0F-4BB8-80F5-76CB095FC034}" type="datetimeFigureOut">
              <a:rPr lang="es-PE" smtClean="0"/>
              <a:t>22/02/2024</a:t>
            </a:fld>
            <a:endParaRPr lang="es-PE"/>
          </a:p>
        </p:txBody>
      </p:sp>
      <p:sp>
        <p:nvSpPr>
          <p:cNvPr id="5" name="Marcador de pie de página 4">
            <a:extLst>
              <a:ext uri="{FF2B5EF4-FFF2-40B4-BE49-F238E27FC236}">
                <a16:creationId xmlns:a16="http://schemas.microsoft.com/office/drawing/2014/main" id="{30BCD70F-A017-485C-AC73-096B80D589B2}"/>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3AAB8E3E-6A07-448F-85E9-1BA2573AA621}"/>
              </a:ext>
            </a:extLst>
          </p:cNvPr>
          <p:cNvSpPr>
            <a:spLocks noGrp="1"/>
          </p:cNvSpPr>
          <p:nvPr>
            <p:ph type="sldNum" sz="quarter" idx="12"/>
          </p:nvPr>
        </p:nvSpPr>
        <p:spPr/>
        <p:txBody>
          <a:bodyPr/>
          <a:lstStyle/>
          <a:p>
            <a:fld id="{DEF52EBF-B6D0-4892-8B3C-533AEB621089}" type="slidenum">
              <a:rPr lang="es-PE" smtClean="0"/>
              <a:t>‹Nº›</a:t>
            </a:fld>
            <a:endParaRPr lang="es-PE"/>
          </a:p>
        </p:txBody>
      </p:sp>
    </p:spTree>
    <p:extLst>
      <p:ext uri="{BB962C8B-B14F-4D97-AF65-F5344CB8AC3E}">
        <p14:creationId xmlns:p14="http://schemas.microsoft.com/office/powerpoint/2010/main" val="2866396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A42AB1-201E-495A-9C5B-FF65D891A54F}"/>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E088430B-37F8-4ED1-9D9B-36BF94BFC76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33717268-F929-4C62-B46A-94174002E45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2EDCEC4C-8E2A-4EBE-9D2E-6EB8EDC2E3E4}"/>
              </a:ext>
            </a:extLst>
          </p:cNvPr>
          <p:cNvSpPr>
            <a:spLocks noGrp="1"/>
          </p:cNvSpPr>
          <p:nvPr>
            <p:ph type="dt" sz="half" idx="10"/>
          </p:nvPr>
        </p:nvSpPr>
        <p:spPr/>
        <p:txBody>
          <a:bodyPr/>
          <a:lstStyle/>
          <a:p>
            <a:fld id="{A868A9BC-AF0F-4BB8-80F5-76CB095FC034}" type="datetimeFigureOut">
              <a:rPr lang="es-PE" smtClean="0"/>
              <a:t>22/02/2024</a:t>
            </a:fld>
            <a:endParaRPr lang="es-PE"/>
          </a:p>
        </p:txBody>
      </p:sp>
      <p:sp>
        <p:nvSpPr>
          <p:cNvPr id="6" name="Marcador de pie de página 5">
            <a:extLst>
              <a:ext uri="{FF2B5EF4-FFF2-40B4-BE49-F238E27FC236}">
                <a16:creationId xmlns:a16="http://schemas.microsoft.com/office/drawing/2014/main" id="{17A6DC2B-9997-4719-955B-540647A88A2B}"/>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80E1B6FA-FFEE-48B3-A7BE-FA431038CB79}"/>
              </a:ext>
            </a:extLst>
          </p:cNvPr>
          <p:cNvSpPr>
            <a:spLocks noGrp="1"/>
          </p:cNvSpPr>
          <p:nvPr>
            <p:ph type="sldNum" sz="quarter" idx="12"/>
          </p:nvPr>
        </p:nvSpPr>
        <p:spPr/>
        <p:txBody>
          <a:bodyPr/>
          <a:lstStyle/>
          <a:p>
            <a:fld id="{DEF52EBF-B6D0-4892-8B3C-533AEB621089}" type="slidenum">
              <a:rPr lang="es-PE" smtClean="0"/>
              <a:t>‹Nº›</a:t>
            </a:fld>
            <a:endParaRPr lang="es-PE"/>
          </a:p>
        </p:txBody>
      </p:sp>
    </p:spTree>
    <p:extLst>
      <p:ext uri="{BB962C8B-B14F-4D97-AF65-F5344CB8AC3E}">
        <p14:creationId xmlns:p14="http://schemas.microsoft.com/office/powerpoint/2010/main" val="1778185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E20CB0-4975-4771-8690-114D3AB6DC9C}"/>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054F9FD4-1D6C-43D1-B16E-A316E27C3D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416B633-FC7D-41F7-9528-DE19C1CC6F5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FFA2A51C-90F7-45B5-A542-12B7D8564F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2A6C77A-B8CA-4D14-9200-872538A358A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007E486F-FEA1-4225-86A0-CF0033177B2E}"/>
              </a:ext>
            </a:extLst>
          </p:cNvPr>
          <p:cNvSpPr>
            <a:spLocks noGrp="1"/>
          </p:cNvSpPr>
          <p:nvPr>
            <p:ph type="dt" sz="half" idx="10"/>
          </p:nvPr>
        </p:nvSpPr>
        <p:spPr/>
        <p:txBody>
          <a:bodyPr/>
          <a:lstStyle/>
          <a:p>
            <a:fld id="{A868A9BC-AF0F-4BB8-80F5-76CB095FC034}" type="datetimeFigureOut">
              <a:rPr lang="es-PE" smtClean="0"/>
              <a:t>22/02/2024</a:t>
            </a:fld>
            <a:endParaRPr lang="es-PE"/>
          </a:p>
        </p:txBody>
      </p:sp>
      <p:sp>
        <p:nvSpPr>
          <p:cNvPr id="8" name="Marcador de pie de página 7">
            <a:extLst>
              <a:ext uri="{FF2B5EF4-FFF2-40B4-BE49-F238E27FC236}">
                <a16:creationId xmlns:a16="http://schemas.microsoft.com/office/drawing/2014/main" id="{1D22BCEA-8BFE-484B-9D7E-542D5097ED03}"/>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61015756-23AC-4D0A-90C2-7E4DBEC86EF3}"/>
              </a:ext>
            </a:extLst>
          </p:cNvPr>
          <p:cNvSpPr>
            <a:spLocks noGrp="1"/>
          </p:cNvSpPr>
          <p:nvPr>
            <p:ph type="sldNum" sz="quarter" idx="12"/>
          </p:nvPr>
        </p:nvSpPr>
        <p:spPr/>
        <p:txBody>
          <a:bodyPr/>
          <a:lstStyle/>
          <a:p>
            <a:fld id="{DEF52EBF-B6D0-4892-8B3C-533AEB621089}" type="slidenum">
              <a:rPr lang="es-PE" smtClean="0"/>
              <a:t>‹Nº›</a:t>
            </a:fld>
            <a:endParaRPr lang="es-PE"/>
          </a:p>
        </p:txBody>
      </p:sp>
    </p:spTree>
    <p:extLst>
      <p:ext uri="{BB962C8B-B14F-4D97-AF65-F5344CB8AC3E}">
        <p14:creationId xmlns:p14="http://schemas.microsoft.com/office/powerpoint/2010/main" val="2877517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478E6F-EA9B-4973-A184-79ED4E4A4FB4}"/>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EBAD2ADF-21D8-414A-9F49-BFDDF0751423}"/>
              </a:ext>
            </a:extLst>
          </p:cNvPr>
          <p:cNvSpPr>
            <a:spLocks noGrp="1"/>
          </p:cNvSpPr>
          <p:nvPr>
            <p:ph type="dt" sz="half" idx="10"/>
          </p:nvPr>
        </p:nvSpPr>
        <p:spPr/>
        <p:txBody>
          <a:bodyPr/>
          <a:lstStyle/>
          <a:p>
            <a:fld id="{A868A9BC-AF0F-4BB8-80F5-76CB095FC034}" type="datetimeFigureOut">
              <a:rPr lang="es-PE" smtClean="0"/>
              <a:t>22/02/2024</a:t>
            </a:fld>
            <a:endParaRPr lang="es-PE"/>
          </a:p>
        </p:txBody>
      </p:sp>
      <p:sp>
        <p:nvSpPr>
          <p:cNvPr id="4" name="Marcador de pie de página 3">
            <a:extLst>
              <a:ext uri="{FF2B5EF4-FFF2-40B4-BE49-F238E27FC236}">
                <a16:creationId xmlns:a16="http://schemas.microsoft.com/office/drawing/2014/main" id="{DA6D6849-4097-475E-B508-DDDFE50A4914}"/>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B96DCF98-F678-4668-9427-78147E02F24B}"/>
              </a:ext>
            </a:extLst>
          </p:cNvPr>
          <p:cNvSpPr>
            <a:spLocks noGrp="1"/>
          </p:cNvSpPr>
          <p:nvPr>
            <p:ph type="sldNum" sz="quarter" idx="12"/>
          </p:nvPr>
        </p:nvSpPr>
        <p:spPr/>
        <p:txBody>
          <a:bodyPr/>
          <a:lstStyle/>
          <a:p>
            <a:fld id="{DEF52EBF-B6D0-4892-8B3C-533AEB621089}" type="slidenum">
              <a:rPr lang="es-PE" smtClean="0"/>
              <a:t>‹Nº›</a:t>
            </a:fld>
            <a:endParaRPr lang="es-PE"/>
          </a:p>
        </p:txBody>
      </p:sp>
    </p:spTree>
    <p:extLst>
      <p:ext uri="{BB962C8B-B14F-4D97-AF65-F5344CB8AC3E}">
        <p14:creationId xmlns:p14="http://schemas.microsoft.com/office/powerpoint/2010/main" val="3838687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F6336DD-9261-4B42-82C4-1627C58FB4CF}"/>
              </a:ext>
            </a:extLst>
          </p:cNvPr>
          <p:cNvSpPr>
            <a:spLocks noGrp="1"/>
          </p:cNvSpPr>
          <p:nvPr>
            <p:ph type="dt" sz="half" idx="10"/>
          </p:nvPr>
        </p:nvSpPr>
        <p:spPr/>
        <p:txBody>
          <a:bodyPr/>
          <a:lstStyle/>
          <a:p>
            <a:fld id="{A868A9BC-AF0F-4BB8-80F5-76CB095FC034}" type="datetimeFigureOut">
              <a:rPr lang="es-PE" smtClean="0"/>
              <a:t>22/02/2024</a:t>
            </a:fld>
            <a:endParaRPr lang="es-PE"/>
          </a:p>
        </p:txBody>
      </p:sp>
      <p:sp>
        <p:nvSpPr>
          <p:cNvPr id="3" name="Marcador de pie de página 2">
            <a:extLst>
              <a:ext uri="{FF2B5EF4-FFF2-40B4-BE49-F238E27FC236}">
                <a16:creationId xmlns:a16="http://schemas.microsoft.com/office/drawing/2014/main" id="{89DEE544-957C-4951-BD35-5677F784C5D8}"/>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BBD309E1-245F-4A2F-A7D0-6DE371C17B40}"/>
              </a:ext>
            </a:extLst>
          </p:cNvPr>
          <p:cNvSpPr>
            <a:spLocks noGrp="1"/>
          </p:cNvSpPr>
          <p:nvPr>
            <p:ph type="sldNum" sz="quarter" idx="12"/>
          </p:nvPr>
        </p:nvSpPr>
        <p:spPr/>
        <p:txBody>
          <a:bodyPr/>
          <a:lstStyle/>
          <a:p>
            <a:fld id="{DEF52EBF-B6D0-4892-8B3C-533AEB621089}" type="slidenum">
              <a:rPr lang="es-PE" smtClean="0"/>
              <a:t>‹Nº›</a:t>
            </a:fld>
            <a:endParaRPr lang="es-PE"/>
          </a:p>
        </p:txBody>
      </p:sp>
    </p:spTree>
    <p:extLst>
      <p:ext uri="{BB962C8B-B14F-4D97-AF65-F5344CB8AC3E}">
        <p14:creationId xmlns:p14="http://schemas.microsoft.com/office/powerpoint/2010/main" val="2953878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B6FCDB-9DBF-4C59-A189-A77A12CB056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B5D5E4E6-01E9-4A5E-940E-49C39FA53D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42617E34-7436-45C1-B29B-023C5A163D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6095FA-F8B1-458A-A714-75147CF93367}"/>
              </a:ext>
            </a:extLst>
          </p:cNvPr>
          <p:cNvSpPr>
            <a:spLocks noGrp="1"/>
          </p:cNvSpPr>
          <p:nvPr>
            <p:ph type="dt" sz="half" idx="10"/>
          </p:nvPr>
        </p:nvSpPr>
        <p:spPr/>
        <p:txBody>
          <a:bodyPr/>
          <a:lstStyle/>
          <a:p>
            <a:fld id="{A868A9BC-AF0F-4BB8-80F5-76CB095FC034}" type="datetimeFigureOut">
              <a:rPr lang="es-PE" smtClean="0"/>
              <a:t>22/02/2024</a:t>
            </a:fld>
            <a:endParaRPr lang="es-PE"/>
          </a:p>
        </p:txBody>
      </p:sp>
      <p:sp>
        <p:nvSpPr>
          <p:cNvPr id="6" name="Marcador de pie de página 5">
            <a:extLst>
              <a:ext uri="{FF2B5EF4-FFF2-40B4-BE49-F238E27FC236}">
                <a16:creationId xmlns:a16="http://schemas.microsoft.com/office/drawing/2014/main" id="{7BB4597A-F1C0-4C20-B8CD-5515F5B2468A}"/>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50BD9066-8E25-4486-8FEF-CF52AE31C3A2}"/>
              </a:ext>
            </a:extLst>
          </p:cNvPr>
          <p:cNvSpPr>
            <a:spLocks noGrp="1"/>
          </p:cNvSpPr>
          <p:nvPr>
            <p:ph type="sldNum" sz="quarter" idx="12"/>
          </p:nvPr>
        </p:nvSpPr>
        <p:spPr/>
        <p:txBody>
          <a:bodyPr/>
          <a:lstStyle/>
          <a:p>
            <a:fld id="{DEF52EBF-B6D0-4892-8B3C-533AEB621089}" type="slidenum">
              <a:rPr lang="es-PE" smtClean="0"/>
              <a:t>‹Nº›</a:t>
            </a:fld>
            <a:endParaRPr lang="es-PE"/>
          </a:p>
        </p:txBody>
      </p:sp>
    </p:spTree>
    <p:extLst>
      <p:ext uri="{BB962C8B-B14F-4D97-AF65-F5344CB8AC3E}">
        <p14:creationId xmlns:p14="http://schemas.microsoft.com/office/powerpoint/2010/main" val="1910878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BFDDE6-F549-40C6-B909-F1524FD115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36EC9340-DEB9-4836-8F45-DD8E60CE7E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F259B867-A7C2-4C24-93F5-D2713D9C35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91DD41D-E252-4A34-9E8D-9A443431580A}"/>
              </a:ext>
            </a:extLst>
          </p:cNvPr>
          <p:cNvSpPr>
            <a:spLocks noGrp="1"/>
          </p:cNvSpPr>
          <p:nvPr>
            <p:ph type="dt" sz="half" idx="10"/>
          </p:nvPr>
        </p:nvSpPr>
        <p:spPr/>
        <p:txBody>
          <a:bodyPr/>
          <a:lstStyle/>
          <a:p>
            <a:fld id="{A868A9BC-AF0F-4BB8-80F5-76CB095FC034}" type="datetimeFigureOut">
              <a:rPr lang="es-PE" smtClean="0"/>
              <a:t>22/02/2024</a:t>
            </a:fld>
            <a:endParaRPr lang="es-PE"/>
          </a:p>
        </p:txBody>
      </p:sp>
      <p:sp>
        <p:nvSpPr>
          <p:cNvPr id="6" name="Marcador de pie de página 5">
            <a:extLst>
              <a:ext uri="{FF2B5EF4-FFF2-40B4-BE49-F238E27FC236}">
                <a16:creationId xmlns:a16="http://schemas.microsoft.com/office/drawing/2014/main" id="{ED4EE4D3-C3A3-48F2-805D-551EDCBC711A}"/>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B6626E9F-1CDE-4A5A-8BA7-3C3C813CDC38}"/>
              </a:ext>
            </a:extLst>
          </p:cNvPr>
          <p:cNvSpPr>
            <a:spLocks noGrp="1"/>
          </p:cNvSpPr>
          <p:nvPr>
            <p:ph type="sldNum" sz="quarter" idx="12"/>
          </p:nvPr>
        </p:nvSpPr>
        <p:spPr/>
        <p:txBody>
          <a:bodyPr/>
          <a:lstStyle/>
          <a:p>
            <a:fld id="{DEF52EBF-B6D0-4892-8B3C-533AEB621089}" type="slidenum">
              <a:rPr lang="es-PE" smtClean="0"/>
              <a:t>‹Nº›</a:t>
            </a:fld>
            <a:endParaRPr lang="es-PE"/>
          </a:p>
        </p:txBody>
      </p:sp>
    </p:spTree>
    <p:extLst>
      <p:ext uri="{BB962C8B-B14F-4D97-AF65-F5344CB8AC3E}">
        <p14:creationId xmlns:p14="http://schemas.microsoft.com/office/powerpoint/2010/main" val="21495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F2F95D2-FC6E-4ABB-9E46-567EABD2A4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89194F52-B3EC-49E2-9D77-BE52AF1FD1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937D9F59-6D27-4F4D-B2F1-82E1D1B74D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68A9BC-AF0F-4BB8-80F5-76CB095FC034}" type="datetimeFigureOut">
              <a:rPr lang="es-PE" smtClean="0"/>
              <a:t>22/02/2024</a:t>
            </a:fld>
            <a:endParaRPr lang="es-PE"/>
          </a:p>
        </p:txBody>
      </p:sp>
      <p:sp>
        <p:nvSpPr>
          <p:cNvPr id="5" name="Marcador de pie de página 4">
            <a:extLst>
              <a:ext uri="{FF2B5EF4-FFF2-40B4-BE49-F238E27FC236}">
                <a16:creationId xmlns:a16="http://schemas.microsoft.com/office/drawing/2014/main" id="{FF3AAD5F-C82A-45DC-8419-48338AB315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3D5A554D-9C79-4B4D-9E48-AAB697A564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F52EBF-B6D0-4892-8B3C-533AEB621089}" type="slidenum">
              <a:rPr lang="es-PE" smtClean="0"/>
              <a:t>‹Nº›</a:t>
            </a:fld>
            <a:endParaRPr lang="es-PE"/>
          </a:p>
        </p:txBody>
      </p:sp>
    </p:spTree>
    <p:extLst>
      <p:ext uri="{BB962C8B-B14F-4D97-AF65-F5344CB8AC3E}">
        <p14:creationId xmlns:p14="http://schemas.microsoft.com/office/powerpoint/2010/main" val="679749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6.emf"/><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4.jpe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F2006B00-EE50-4092-8D2F-D31DAD6A231C}"/>
              </a:ext>
            </a:extLst>
          </p:cNvPr>
          <p:cNvSpPr/>
          <p:nvPr/>
        </p:nvSpPr>
        <p:spPr>
          <a:xfrm>
            <a:off x="126609" y="177871"/>
            <a:ext cx="11887200" cy="3203027"/>
          </a:xfrm>
          <a:prstGeom prst="rect">
            <a:avLst/>
          </a:prstGeom>
          <a:solidFill>
            <a:srgbClr val="E2F0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Google Shape;58;p1">
            <a:extLst>
              <a:ext uri="{FF2B5EF4-FFF2-40B4-BE49-F238E27FC236}">
                <a16:creationId xmlns:a16="http://schemas.microsoft.com/office/drawing/2014/main" id="{62F9955D-73BA-46FD-826C-AF7E8B5A7D4F}"/>
              </a:ext>
            </a:extLst>
          </p:cNvPr>
          <p:cNvSpPr/>
          <p:nvPr/>
        </p:nvSpPr>
        <p:spPr>
          <a:xfrm>
            <a:off x="0" y="0"/>
            <a:ext cx="12192000" cy="6858000"/>
          </a:xfrm>
          <a:prstGeom prst="frame">
            <a:avLst>
              <a:gd name="adj1" fmla="val 2578"/>
            </a:avLst>
          </a:prstGeom>
          <a:solidFill>
            <a:srgbClr val="0058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7" name="CuadroTexto 6">
            <a:extLst>
              <a:ext uri="{FF2B5EF4-FFF2-40B4-BE49-F238E27FC236}">
                <a16:creationId xmlns:a16="http://schemas.microsoft.com/office/drawing/2014/main" id="{0717BE29-F427-46BD-B9F7-3CB2E68C0748}"/>
              </a:ext>
            </a:extLst>
          </p:cNvPr>
          <p:cNvSpPr txBox="1"/>
          <p:nvPr/>
        </p:nvSpPr>
        <p:spPr>
          <a:xfrm>
            <a:off x="928468" y="705708"/>
            <a:ext cx="10140565" cy="1754326"/>
          </a:xfrm>
          <a:prstGeom prst="rect">
            <a:avLst/>
          </a:prstGeom>
          <a:noFill/>
        </p:spPr>
        <p:txBody>
          <a:bodyPr wrap="square">
            <a:spAutoFit/>
          </a:bodyPr>
          <a:lstStyle/>
          <a:p>
            <a:pPr algn="ctr"/>
            <a:r>
              <a:rPr lang="es-PE" sz="4400" b="1" dirty="0">
                <a:solidFill>
                  <a:srgbClr val="274131"/>
                </a:solidFill>
              </a:rPr>
              <a:t>Trabajo Integrador de Minería de Texto</a:t>
            </a:r>
          </a:p>
          <a:p>
            <a:pPr algn="ctr"/>
            <a:endParaRPr lang="es-PE" sz="3200" b="1" dirty="0">
              <a:solidFill>
                <a:srgbClr val="274131"/>
              </a:solidFill>
            </a:endParaRPr>
          </a:p>
          <a:p>
            <a:pPr algn="ctr"/>
            <a:r>
              <a:rPr lang="es-PE" sz="3200" b="1" dirty="0">
                <a:solidFill>
                  <a:srgbClr val="274131"/>
                </a:solidFill>
              </a:rPr>
              <a:t>Análisis de </a:t>
            </a:r>
            <a:r>
              <a:rPr lang="es-PE" sz="3200" b="1" dirty="0" err="1">
                <a:solidFill>
                  <a:srgbClr val="274131"/>
                </a:solidFill>
              </a:rPr>
              <a:t>Papers</a:t>
            </a:r>
            <a:r>
              <a:rPr lang="es-PE" sz="3200" b="1" dirty="0">
                <a:solidFill>
                  <a:srgbClr val="274131"/>
                </a:solidFill>
              </a:rPr>
              <a:t> en Idioma Español</a:t>
            </a:r>
            <a:endParaRPr lang="es-PE" sz="3200" dirty="0">
              <a:solidFill>
                <a:srgbClr val="274131"/>
              </a:solidFill>
            </a:endParaRPr>
          </a:p>
        </p:txBody>
      </p:sp>
      <p:pic>
        <p:nvPicPr>
          <p:cNvPr id="8" name="Imagen 7">
            <a:extLst>
              <a:ext uri="{FF2B5EF4-FFF2-40B4-BE49-F238E27FC236}">
                <a16:creationId xmlns:a16="http://schemas.microsoft.com/office/drawing/2014/main" id="{13D4BB28-164D-444A-B9BC-EDEB547AAD7D}"/>
              </a:ext>
            </a:extLst>
          </p:cNvPr>
          <p:cNvPicPr>
            <a:picLocks noChangeAspect="1"/>
          </p:cNvPicPr>
          <p:nvPr/>
        </p:nvPicPr>
        <p:blipFill rotWithShape="1">
          <a:blip r:embed="rId2">
            <a:clrChange>
              <a:clrFrom>
                <a:srgbClr val="FFFFFF"/>
              </a:clrFrom>
              <a:clrTo>
                <a:srgbClr val="FFFFFF">
                  <a:alpha val="0"/>
                </a:srgbClr>
              </a:clrTo>
            </a:clrChange>
          </a:blip>
          <a:srcRect l="1667" t="3902" r="1944" b="1923"/>
          <a:stretch/>
        </p:blipFill>
        <p:spPr>
          <a:xfrm>
            <a:off x="3696157" y="3511735"/>
            <a:ext cx="4281652" cy="2640557"/>
          </a:xfrm>
          <a:prstGeom prst="rect">
            <a:avLst/>
          </a:prstGeom>
        </p:spPr>
      </p:pic>
    </p:spTree>
    <p:extLst>
      <p:ext uri="{BB962C8B-B14F-4D97-AF65-F5344CB8AC3E}">
        <p14:creationId xmlns:p14="http://schemas.microsoft.com/office/powerpoint/2010/main" val="1706941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42070D24-864A-42CE-AE6B-9BEB87C8CDE4}"/>
              </a:ext>
            </a:extLst>
          </p:cNvPr>
          <p:cNvSpPr/>
          <p:nvPr/>
        </p:nvSpPr>
        <p:spPr>
          <a:xfrm>
            <a:off x="0" y="525872"/>
            <a:ext cx="12192000" cy="136736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1" name="Google Shape;67;p2">
            <a:extLst>
              <a:ext uri="{FF2B5EF4-FFF2-40B4-BE49-F238E27FC236}">
                <a16:creationId xmlns:a16="http://schemas.microsoft.com/office/drawing/2014/main" id="{B96507F8-8EB3-4D7D-81AE-259D3C4D47E2}"/>
              </a:ext>
            </a:extLst>
          </p:cNvPr>
          <p:cNvCxnSpPr>
            <a:cxnSpLocks/>
          </p:cNvCxnSpPr>
          <p:nvPr/>
        </p:nvCxnSpPr>
        <p:spPr>
          <a:xfrm>
            <a:off x="311700" y="525872"/>
            <a:ext cx="11575500" cy="0"/>
          </a:xfrm>
          <a:prstGeom prst="straightConnector1">
            <a:avLst/>
          </a:prstGeom>
          <a:noFill/>
          <a:ln w="9525" cap="flat" cmpd="sng">
            <a:solidFill>
              <a:srgbClr val="005828"/>
            </a:solidFill>
            <a:prstDash val="solid"/>
            <a:round/>
            <a:headEnd type="none" w="sm" len="sm"/>
            <a:tailEnd type="none" w="sm" len="sm"/>
          </a:ln>
          <a:effectLst>
            <a:outerShdw blurRad="50800" dist="38100" dir="2700000" algn="tl" rotWithShape="0">
              <a:srgbClr val="000000">
                <a:alpha val="40000"/>
              </a:srgbClr>
            </a:outerShdw>
          </a:effectLst>
        </p:spPr>
      </p:cxnSp>
      <p:sp>
        <p:nvSpPr>
          <p:cNvPr id="44" name="Google Shape;66;p2">
            <a:extLst>
              <a:ext uri="{FF2B5EF4-FFF2-40B4-BE49-F238E27FC236}">
                <a16:creationId xmlns:a16="http://schemas.microsoft.com/office/drawing/2014/main" id="{CEC417FD-BFF2-4E47-A4A4-53F128141C6A}"/>
              </a:ext>
            </a:extLst>
          </p:cNvPr>
          <p:cNvSpPr txBox="1">
            <a:spLocks/>
          </p:cNvSpPr>
          <p:nvPr/>
        </p:nvSpPr>
        <p:spPr>
          <a:xfrm>
            <a:off x="311700" y="45993"/>
            <a:ext cx="8520600" cy="479879"/>
          </a:xfrm>
          <a:prstGeom prst="rect">
            <a:avLst/>
          </a:prstGeom>
          <a:noFill/>
          <a:ln>
            <a:noFill/>
          </a:ln>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buSzPct val="111111"/>
            </a:pPr>
            <a:r>
              <a:rPr lang="es-PE" sz="2400" b="1" dirty="0"/>
              <a:t>Análisis No Supervisado</a:t>
            </a:r>
          </a:p>
        </p:txBody>
      </p:sp>
      <p:sp>
        <p:nvSpPr>
          <p:cNvPr id="5" name="CuadroTexto 4">
            <a:extLst>
              <a:ext uri="{FF2B5EF4-FFF2-40B4-BE49-F238E27FC236}">
                <a16:creationId xmlns:a16="http://schemas.microsoft.com/office/drawing/2014/main" id="{72DEA8D0-5E8C-49DF-8B52-1B97A3B5E54B}"/>
              </a:ext>
            </a:extLst>
          </p:cNvPr>
          <p:cNvSpPr txBox="1"/>
          <p:nvPr/>
        </p:nvSpPr>
        <p:spPr>
          <a:xfrm>
            <a:off x="348962" y="904363"/>
            <a:ext cx="3257550" cy="400110"/>
          </a:xfrm>
          <a:prstGeom prst="rect">
            <a:avLst/>
          </a:prstGeom>
          <a:noFill/>
        </p:spPr>
        <p:txBody>
          <a:bodyPr wrap="square" rtlCol="0">
            <a:spAutoFit/>
          </a:bodyPr>
          <a:lstStyle/>
          <a:p>
            <a:r>
              <a:rPr lang="es-PE" sz="2000" b="1" dirty="0"/>
              <a:t>Pre Procesamiento</a:t>
            </a:r>
          </a:p>
        </p:txBody>
      </p:sp>
      <p:sp>
        <p:nvSpPr>
          <p:cNvPr id="6" name="CuadroTexto 5">
            <a:extLst>
              <a:ext uri="{FF2B5EF4-FFF2-40B4-BE49-F238E27FC236}">
                <a16:creationId xmlns:a16="http://schemas.microsoft.com/office/drawing/2014/main" id="{AA3BDCEC-CBA7-479F-BA47-59DDF049D7EA}"/>
              </a:ext>
            </a:extLst>
          </p:cNvPr>
          <p:cNvSpPr txBox="1"/>
          <p:nvPr/>
        </p:nvSpPr>
        <p:spPr>
          <a:xfrm>
            <a:off x="3943350" y="967897"/>
            <a:ext cx="1504950" cy="381000"/>
          </a:xfrm>
          <a:prstGeom prst="rect">
            <a:avLst/>
          </a:prstGeom>
          <a:noFill/>
        </p:spPr>
        <p:txBody>
          <a:bodyPr wrap="square" rtlCol="0">
            <a:spAutoFit/>
          </a:bodyPr>
          <a:lstStyle/>
          <a:p>
            <a:r>
              <a:rPr lang="es-PE" dirty="0"/>
              <a:t>Lematización</a:t>
            </a:r>
          </a:p>
        </p:txBody>
      </p:sp>
      <p:sp>
        <p:nvSpPr>
          <p:cNvPr id="32" name="CuadroTexto 31">
            <a:extLst>
              <a:ext uri="{FF2B5EF4-FFF2-40B4-BE49-F238E27FC236}">
                <a16:creationId xmlns:a16="http://schemas.microsoft.com/office/drawing/2014/main" id="{65CFD334-A080-432D-841C-D143FD36CFBD}"/>
              </a:ext>
            </a:extLst>
          </p:cNvPr>
          <p:cNvSpPr txBox="1"/>
          <p:nvPr/>
        </p:nvSpPr>
        <p:spPr>
          <a:xfrm>
            <a:off x="8420100" y="967897"/>
            <a:ext cx="1504950" cy="381000"/>
          </a:xfrm>
          <a:prstGeom prst="rect">
            <a:avLst/>
          </a:prstGeom>
          <a:noFill/>
        </p:spPr>
        <p:txBody>
          <a:bodyPr wrap="square" rtlCol="0">
            <a:spAutoFit/>
          </a:bodyPr>
          <a:lstStyle/>
          <a:p>
            <a:r>
              <a:rPr lang="es-PE" dirty="0" err="1"/>
              <a:t>Steming</a:t>
            </a:r>
            <a:r>
              <a:rPr lang="es-PE" dirty="0"/>
              <a:t>:</a:t>
            </a:r>
          </a:p>
        </p:txBody>
      </p:sp>
      <p:pic>
        <p:nvPicPr>
          <p:cNvPr id="13" name="Imagen 12">
            <a:extLst>
              <a:ext uri="{FF2B5EF4-FFF2-40B4-BE49-F238E27FC236}">
                <a16:creationId xmlns:a16="http://schemas.microsoft.com/office/drawing/2014/main" id="{3DA2C431-5AE4-41C5-BFFC-AD9D6612DF9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30341" y="1008422"/>
            <a:ext cx="1221418" cy="299950"/>
          </a:xfrm>
          <a:prstGeom prst="rect">
            <a:avLst/>
          </a:prstGeom>
        </p:spPr>
      </p:pic>
      <p:pic>
        <p:nvPicPr>
          <p:cNvPr id="15" name="Imagen 14">
            <a:extLst>
              <a:ext uri="{FF2B5EF4-FFF2-40B4-BE49-F238E27FC236}">
                <a16:creationId xmlns:a16="http://schemas.microsoft.com/office/drawing/2014/main" id="{7B43FEE9-D143-4BFB-93B5-C433CB7E1D8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925050" y="743728"/>
            <a:ext cx="762000" cy="829339"/>
          </a:xfrm>
          <a:prstGeom prst="rect">
            <a:avLst/>
          </a:prstGeom>
        </p:spPr>
      </p:pic>
      <p:sp>
        <p:nvSpPr>
          <p:cNvPr id="20" name="Rectángulo 19">
            <a:extLst>
              <a:ext uri="{FF2B5EF4-FFF2-40B4-BE49-F238E27FC236}">
                <a16:creationId xmlns:a16="http://schemas.microsoft.com/office/drawing/2014/main" id="{2E911B1D-782E-4016-8FD8-D2B2C59946CD}"/>
              </a:ext>
            </a:extLst>
          </p:cNvPr>
          <p:cNvSpPr/>
          <p:nvPr/>
        </p:nvSpPr>
        <p:spPr>
          <a:xfrm>
            <a:off x="3943350" y="743728"/>
            <a:ext cx="3714750" cy="829332"/>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noFill/>
            </a:endParaRPr>
          </a:p>
        </p:txBody>
      </p:sp>
      <p:graphicFrame>
        <p:nvGraphicFramePr>
          <p:cNvPr id="21" name="Tabla 20">
            <a:extLst>
              <a:ext uri="{FF2B5EF4-FFF2-40B4-BE49-F238E27FC236}">
                <a16:creationId xmlns:a16="http://schemas.microsoft.com/office/drawing/2014/main" id="{F43C109C-920B-40F3-B9C3-D9E36A13FBD3}"/>
              </a:ext>
            </a:extLst>
          </p:cNvPr>
          <p:cNvGraphicFramePr>
            <a:graphicFrameLocks noGrp="1"/>
          </p:cNvGraphicFramePr>
          <p:nvPr>
            <p:extLst>
              <p:ext uri="{D42A27DB-BD31-4B8C-83A1-F6EECF244321}">
                <p14:modId xmlns:p14="http://schemas.microsoft.com/office/powerpoint/2010/main" val="3642707409"/>
              </p:ext>
            </p:extLst>
          </p:nvPr>
        </p:nvGraphicFramePr>
        <p:xfrm>
          <a:off x="348962" y="3429000"/>
          <a:ext cx="4120590" cy="2724145"/>
        </p:xfrm>
        <a:graphic>
          <a:graphicData uri="http://schemas.openxmlformats.org/drawingml/2006/table">
            <a:tbl>
              <a:tblPr/>
              <a:tblGrid>
                <a:gridCol w="1373530">
                  <a:extLst>
                    <a:ext uri="{9D8B030D-6E8A-4147-A177-3AD203B41FA5}">
                      <a16:colId xmlns:a16="http://schemas.microsoft.com/office/drawing/2014/main" val="1052484626"/>
                    </a:ext>
                  </a:extLst>
                </a:gridCol>
                <a:gridCol w="1373530">
                  <a:extLst>
                    <a:ext uri="{9D8B030D-6E8A-4147-A177-3AD203B41FA5}">
                      <a16:colId xmlns:a16="http://schemas.microsoft.com/office/drawing/2014/main" val="2286067121"/>
                    </a:ext>
                  </a:extLst>
                </a:gridCol>
                <a:gridCol w="1373530">
                  <a:extLst>
                    <a:ext uri="{9D8B030D-6E8A-4147-A177-3AD203B41FA5}">
                      <a16:colId xmlns:a16="http://schemas.microsoft.com/office/drawing/2014/main" val="2744296394"/>
                    </a:ext>
                  </a:extLst>
                </a:gridCol>
              </a:tblGrid>
              <a:tr h="544829">
                <a:tc>
                  <a:txBody>
                    <a:bodyPr/>
                    <a:lstStyle/>
                    <a:p>
                      <a:pPr algn="ctr" fontAlgn="ctr"/>
                      <a:r>
                        <a:rPr lang="es-PE" sz="1800" b="1" i="0" u="none" strike="noStrike">
                          <a:solidFill>
                            <a:srgbClr val="000000"/>
                          </a:solidFill>
                          <a:effectLst/>
                          <a:latin typeface="Arial" panose="020B0604020202020204" pitchFamily="34" charset="0"/>
                        </a:rPr>
                        <a:t>Tipo</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s-PE" sz="1800" b="1" i="0" u="none" strike="noStrike">
                          <a:solidFill>
                            <a:srgbClr val="000000"/>
                          </a:solidFill>
                          <a:effectLst/>
                          <a:latin typeface="Arial" panose="020B0604020202020204" pitchFamily="34" charset="0"/>
                        </a:rPr>
                        <a:t>Total </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s-PE" sz="1800" b="1" i="0" u="none" strike="noStrike">
                          <a:solidFill>
                            <a:srgbClr val="000000"/>
                          </a:solidFill>
                          <a:effectLst/>
                          <a:latin typeface="Arial" panose="020B0604020202020204" pitchFamily="34" charset="0"/>
                        </a:rPr>
                        <a:t>Nro Únicas</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7361849"/>
                  </a:ext>
                </a:extLst>
              </a:tr>
              <a:tr h="544829">
                <a:tc>
                  <a:txBody>
                    <a:bodyPr/>
                    <a:lstStyle/>
                    <a:p>
                      <a:pPr algn="ctr" fontAlgn="ctr"/>
                      <a:r>
                        <a:rPr lang="es-PE" sz="1800" b="0" i="0" u="none" strike="noStrike">
                          <a:solidFill>
                            <a:srgbClr val="000000"/>
                          </a:solidFill>
                          <a:effectLst/>
                          <a:latin typeface="Arial" panose="020B0604020202020204" pitchFamily="34" charset="0"/>
                        </a:rPr>
                        <a:t>Total</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s-PE" sz="1800" b="0" i="0" u="none" strike="noStrike">
                          <a:solidFill>
                            <a:srgbClr val="000000"/>
                          </a:solidFill>
                          <a:effectLst/>
                          <a:latin typeface="Arial" panose="020B0604020202020204" pitchFamily="34" charset="0"/>
                        </a:rPr>
                        <a:t>113,057</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s-PE" sz="1800" b="0" i="0" u="none" strike="noStrike">
                          <a:solidFill>
                            <a:srgbClr val="000000"/>
                          </a:solidFill>
                          <a:effectLst/>
                          <a:latin typeface="Arial" panose="020B0604020202020204" pitchFamily="34" charset="0"/>
                        </a:rPr>
                        <a:t>18,365</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73476705"/>
                  </a:ext>
                </a:extLst>
              </a:tr>
              <a:tr h="544829">
                <a:tc>
                  <a:txBody>
                    <a:bodyPr/>
                    <a:lstStyle/>
                    <a:p>
                      <a:pPr algn="ctr" fontAlgn="ctr"/>
                      <a:r>
                        <a:rPr lang="es-PE" sz="1800" b="0" i="0" u="none" strike="noStrike">
                          <a:solidFill>
                            <a:srgbClr val="000000"/>
                          </a:solidFill>
                          <a:effectLst/>
                          <a:latin typeface="Arial" panose="020B0604020202020204" pitchFamily="34" charset="0"/>
                        </a:rPr>
                        <a:t>Limpio</a:t>
                      </a:r>
                    </a:p>
                  </a:txBody>
                  <a:tcPr marL="9525" marR="9525" marT="9525" marB="0" anchor="ctr">
                    <a:lnL>
                      <a:noFill/>
                    </a:lnL>
                    <a:lnR>
                      <a:noFill/>
                    </a:lnR>
                    <a:lnT>
                      <a:noFill/>
                    </a:lnT>
                    <a:lnB>
                      <a:noFill/>
                    </a:lnB>
                  </a:tcPr>
                </a:tc>
                <a:tc>
                  <a:txBody>
                    <a:bodyPr/>
                    <a:lstStyle/>
                    <a:p>
                      <a:pPr algn="ctr" fontAlgn="ctr"/>
                      <a:r>
                        <a:rPr lang="es-PE" sz="1800" b="0" i="0" u="none" strike="noStrike">
                          <a:solidFill>
                            <a:srgbClr val="000000"/>
                          </a:solidFill>
                          <a:effectLst/>
                          <a:latin typeface="Arial" panose="020B0604020202020204" pitchFamily="34" charset="0"/>
                        </a:rPr>
                        <a:t>55,071</a:t>
                      </a:r>
                    </a:p>
                  </a:txBody>
                  <a:tcPr marL="9525" marR="9525" marT="9525" marB="0" anchor="ctr">
                    <a:lnL>
                      <a:noFill/>
                    </a:lnL>
                    <a:lnR>
                      <a:noFill/>
                    </a:lnR>
                    <a:lnT>
                      <a:noFill/>
                    </a:lnT>
                    <a:lnB>
                      <a:noFill/>
                    </a:lnB>
                  </a:tcPr>
                </a:tc>
                <a:tc>
                  <a:txBody>
                    <a:bodyPr/>
                    <a:lstStyle/>
                    <a:p>
                      <a:pPr algn="ctr" fontAlgn="ctr"/>
                      <a:r>
                        <a:rPr lang="es-PE" sz="1800" b="0" i="0" u="none" strike="noStrike">
                          <a:solidFill>
                            <a:srgbClr val="000000"/>
                          </a:solidFill>
                          <a:effectLst/>
                          <a:latin typeface="Arial" panose="020B0604020202020204" pitchFamily="34" charset="0"/>
                        </a:rPr>
                        <a:t>10,546</a:t>
                      </a:r>
                    </a:p>
                  </a:txBody>
                  <a:tcPr marL="9525" marR="9525" marT="9525" marB="0" anchor="ctr">
                    <a:lnL>
                      <a:noFill/>
                    </a:lnL>
                    <a:lnR>
                      <a:noFill/>
                    </a:lnR>
                    <a:lnT>
                      <a:noFill/>
                    </a:lnT>
                    <a:lnB>
                      <a:noFill/>
                    </a:lnB>
                  </a:tcPr>
                </a:tc>
                <a:extLst>
                  <a:ext uri="{0D108BD9-81ED-4DB2-BD59-A6C34878D82A}">
                    <a16:rowId xmlns:a16="http://schemas.microsoft.com/office/drawing/2014/main" val="4059387146"/>
                  </a:ext>
                </a:extLst>
              </a:tr>
              <a:tr h="544829">
                <a:tc>
                  <a:txBody>
                    <a:bodyPr/>
                    <a:lstStyle/>
                    <a:p>
                      <a:pPr algn="ctr" fontAlgn="ctr"/>
                      <a:r>
                        <a:rPr lang="es-PE" sz="1800" b="0" i="0" u="none" strike="noStrike">
                          <a:solidFill>
                            <a:srgbClr val="000000"/>
                          </a:solidFill>
                          <a:effectLst/>
                          <a:latin typeface="Arial" panose="020B0604020202020204" pitchFamily="34" charset="0"/>
                        </a:rPr>
                        <a:t>Lematizado</a:t>
                      </a:r>
                    </a:p>
                  </a:txBody>
                  <a:tcPr marL="9525" marR="9525" marT="9525" marB="0" anchor="ctr">
                    <a:lnL>
                      <a:noFill/>
                    </a:lnL>
                    <a:lnR>
                      <a:noFill/>
                    </a:lnR>
                    <a:lnT>
                      <a:noFill/>
                    </a:lnT>
                    <a:lnB>
                      <a:noFill/>
                    </a:lnB>
                  </a:tcPr>
                </a:tc>
                <a:tc>
                  <a:txBody>
                    <a:bodyPr/>
                    <a:lstStyle/>
                    <a:p>
                      <a:pPr algn="ctr" fontAlgn="ctr"/>
                      <a:r>
                        <a:rPr lang="es-PE" sz="1800" b="0" i="0" u="none" strike="noStrike">
                          <a:solidFill>
                            <a:srgbClr val="000000"/>
                          </a:solidFill>
                          <a:effectLst/>
                          <a:latin typeface="Arial" panose="020B0604020202020204" pitchFamily="34" charset="0"/>
                        </a:rPr>
                        <a:t>55,071</a:t>
                      </a:r>
                    </a:p>
                  </a:txBody>
                  <a:tcPr marL="9525" marR="9525" marT="9525" marB="0" anchor="ctr">
                    <a:lnL>
                      <a:noFill/>
                    </a:lnL>
                    <a:lnR>
                      <a:noFill/>
                    </a:lnR>
                    <a:lnT>
                      <a:noFill/>
                    </a:lnT>
                    <a:lnB>
                      <a:noFill/>
                    </a:lnB>
                  </a:tcPr>
                </a:tc>
                <a:tc>
                  <a:txBody>
                    <a:bodyPr/>
                    <a:lstStyle/>
                    <a:p>
                      <a:pPr algn="ctr" fontAlgn="ctr"/>
                      <a:r>
                        <a:rPr lang="es-PE" sz="1800" b="0" i="0" u="none" strike="noStrike">
                          <a:solidFill>
                            <a:srgbClr val="000000"/>
                          </a:solidFill>
                          <a:effectLst/>
                          <a:latin typeface="Arial" panose="020B0604020202020204" pitchFamily="34" charset="0"/>
                        </a:rPr>
                        <a:t>7,396</a:t>
                      </a:r>
                    </a:p>
                  </a:txBody>
                  <a:tcPr marL="9525" marR="9525" marT="9525" marB="0" anchor="ctr">
                    <a:lnL>
                      <a:noFill/>
                    </a:lnL>
                    <a:lnR>
                      <a:noFill/>
                    </a:lnR>
                    <a:lnT>
                      <a:noFill/>
                    </a:lnT>
                    <a:lnB>
                      <a:noFill/>
                    </a:lnB>
                  </a:tcPr>
                </a:tc>
                <a:extLst>
                  <a:ext uri="{0D108BD9-81ED-4DB2-BD59-A6C34878D82A}">
                    <a16:rowId xmlns:a16="http://schemas.microsoft.com/office/drawing/2014/main" val="2792642872"/>
                  </a:ext>
                </a:extLst>
              </a:tr>
              <a:tr h="544829">
                <a:tc>
                  <a:txBody>
                    <a:bodyPr/>
                    <a:lstStyle/>
                    <a:p>
                      <a:pPr algn="ctr" fontAlgn="ctr"/>
                      <a:r>
                        <a:rPr lang="es-PE" sz="1800" b="0" i="0" u="none" strike="noStrike">
                          <a:solidFill>
                            <a:srgbClr val="000000"/>
                          </a:solidFill>
                          <a:effectLst/>
                          <a:latin typeface="Arial" panose="020B0604020202020204" pitchFamily="34" charset="0"/>
                        </a:rPr>
                        <a:t>Stematizado</a:t>
                      </a:r>
                    </a:p>
                  </a:txBody>
                  <a:tcPr marL="9525" marR="9525" marT="9525" marB="0" anchor="ctr">
                    <a:lnL>
                      <a:noFill/>
                    </a:lnL>
                    <a:lnR>
                      <a:noFill/>
                    </a:lnR>
                    <a:lnT>
                      <a:noFill/>
                    </a:lnT>
                    <a:lnB>
                      <a:noFill/>
                    </a:lnB>
                  </a:tcPr>
                </a:tc>
                <a:tc>
                  <a:txBody>
                    <a:bodyPr/>
                    <a:lstStyle/>
                    <a:p>
                      <a:pPr algn="ctr" fontAlgn="ctr"/>
                      <a:r>
                        <a:rPr lang="es-PE" sz="1800" b="0" i="0" u="none" strike="noStrike">
                          <a:solidFill>
                            <a:srgbClr val="000000"/>
                          </a:solidFill>
                          <a:effectLst/>
                          <a:latin typeface="Arial" panose="020B0604020202020204" pitchFamily="34" charset="0"/>
                        </a:rPr>
                        <a:t>55,071</a:t>
                      </a:r>
                    </a:p>
                  </a:txBody>
                  <a:tcPr marL="9525" marR="9525" marT="9525" marB="0" anchor="ctr">
                    <a:lnL>
                      <a:noFill/>
                    </a:lnL>
                    <a:lnR>
                      <a:noFill/>
                    </a:lnR>
                    <a:lnT>
                      <a:noFill/>
                    </a:lnT>
                    <a:lnB>
                      <a:noFill/>
                    </a:lnB>
                  </a:tcPr>
                </a:tc>
                <a:tc>
                  <a:txBody>
                    <a:bodyPr/>
                    <a:lstStyle/>
                    <a:p>
                      <a:pPr algn="ctr" fontAlgn="ctr"/>
                      <a:r>
                        <a:rPr lang="es-PE" sz="1800" b="0" i="0" u="none" strike="noStrike" dirty="0">
                          <a:solidFill>
                            <a:srgbClr val="000000"/>
                          </a:solidFill>
                          <a:effectLst/>
                          <a:latin typeface="Arial" panose="020B0604020202020204" pitchFamily="34" charset="0"/>
                        </a:rPr>
                        <a:t>6,387</a:t>
                      </a:r>
                    </a:p>
                  </a:txBody>
                  <a:tcPr marL="9525" marR="9525" marT="9525" marB="0" anchor="ctr">
                    <a:lnL>
                      <a:noFill/>
                    </a:lnL>
                    <a:lnR>
                      <a:noFill/>
                    </a:lnR>
                    <a:lnT>
                      <a:noFill/>
                    </a:lnT>
                    <a:lnB>
                      <a:noFill/>
                    </a:lnB>
                  </a:tcPr>
                </a:tc>
                <a:extLst>
                  <a:ext uri="{0D108BD9-81ED-4DB2-BD59-A6C34878D82A}">
                    <a16:rowId xmlns:a16="http://schemas.microsoft.com/office/drawing/2014/main" val="1551388036"/>
                  </a:ext>
                </a:extLst>
              </a:tr>
            </a:tbl>
          </a:graphicData>
        </a:graphic>
      </p:graphicFrame>
      <p:pic>
        <p:nvPicPr>
          <p:cNvPr id="23" name="Imagen 22">
            <a:extLst>
              <a:ext uri="{FF2B5EF4-FFF2-40B4-BE49-F238E27FC236}">
                <a16:creationId xmlns:a16="http://schemas.microsoft.com/office/drawing/2014/main" id="{3CD85E7B-813C-4358-AEFF-FA4D36AE5E3E}"/>
              </a:ext>
            </a:extLst>
          </p:cNvPr>
          <p:cNvPicPr>
            <a:picLocks noChangeAspect="1"/>
          </p:cNvPicPr>
          <p:nvPr/>
        </p:nvPicPr>
        <p:blipFill>
          <a:blip r:embed="rId4"/>
          <a:stretch>
            <a:fillRect/>
          </a:stretch>
        </p:blipFill>
        <p:spPr>
          <a:xfrm>
            <a:off x="7140054" y="2015084"/>
            <a:ext cx="4120590" cy="2080133"/>
          </a:xfrm>
          <a:prstGeom prst="rect">
            <a:avLst/>
          </a:prstGeom>
        </p:spPr>
      </p:pic>
      <p:pic>
        <p:nvPicPr>
          <p:cNvPr id="24" name="Imagen 23">
            <a:extLst>
              <a:ext uri="{FF2B5EF4-FFF2-40B4-BE49-F238E27FC236}">
                <a16:creationId xmlns:a16="http://schemas.microsoft.com/office/drawing/2014/main" id="{F346E049-2FA6-4266-8886-E5DD78F23272}"/>
              </a:ext>
            </a:extLst>
          </p:cNvPr>
          <p:cNvPicPr>
            <a:picLocks noChangeAspect="1"/>
          </p:cNvPicPr>
          <p:nvPr/>
        </p:nvPicPr>
        <p:blipFill>
          <a:blip r:embed="rId5"/>
          <a:stretch>
            <a:fillRect/>
          </a:stretch>
        </p:blipFill>
        <p:spPr>
          <a:xfrm>
            <a:off x="7140054" y="4437332"/>
            <a:ext cx="4120590" cy="2080133"/>
          </a:xfrm>
          <a:prstGeom prst="rect">
            <a:avLst/>
          </a:prstGeom>
        </p:spPr>
      </p:pic>
      <p:sp>
        <p:nvSpPr>
          <p:cNvPr id="47" name="Rectángulo 46">
            <a:extLst>
              <a:ext uri="{FF2B5EF4-FFF2-40B4-BE49-F238E27FC236}">
                <a16:creationId xmlns:a16="http://schemas.microsoft.com/office/drawing/2014/main" id="{7F8DB85C-412D-4C28-B435-096DA9571DAC}"/>
              </a:ext>
            </a:extLst>
          </p:cNvPr>
          <p:cNvSpPr/>
          <p:nvPr/>
        </p:nvSpPr>
        <p:spPr>
          <a:xfrm>
            <a:off x="6044641" y="2024037"/>
            <a:ext cx="918588" cy="2148605"/>
          </a:xfrm>
          <a:prstGeom prst="rect">
            <a:avLst/>
          </a:prstGeom>
          <a:solidFill>
            <a:schemeClr val="bg2">
              <a:lumMod val="1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PE" sz="1700" dirty="0"/>
              <a:t>CON LIMPIEZA</a:t>
            </a:r>
          </a:p>
        </p:txBody>
      </p:sp>
      <p:sp>
        <p:nvSpPr>
          <p:cNvPr id="49" name="Rectángulo 48">
            <a:extLst>
              <a:ext uri="{FF2B5EF4-FFF2-40B4-BE49-F238E27FC236}">
                <a16:creationId xmlns:a16="http://schemas.microsoft.com/office/drawing/2014/main" id="{06B261BF-3EC0-4BB7-A467-BA853383BA62}"/>
              </a:ext>
            </a:extLst>
          </p:cNvPr>
          <p:cNvSpPr/>
          <p:nvPr/>
        </p:nvSpPr>
        <p:spPr>
          <a:xfrm>
            <a:off x="6044641" y="4437331"/>
            <a:ext cx="918588" cy="2080133"/>
          </a:xfrm>
          <a:prstGeom prst="rect">
            <a:avLst/>
          </a:prstGeom>
          <a:solidFill>
            <a:schemeClr val="bg2">
              <a:lumMod val="1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PE" sz="1700" dirty="0"/>
              <a:t>LEMATIZADO</a:t>
            </a:r>
          </a:p>
        </p:txBody>
      </p:sp>
      <p:sp>
        <p:nvSpPr>
          <p:cNvPr id="50" name="CuadroTexto 49">
            <a:extLst>
              <a:ext uri="{FF2B5EF4-FFF2-40B4-BE49-F238E27FC236}">
                <a16:creationId xmlns:a16="http://schemas.microsoft.com/office/drawing/2014/main" id="{506079C5-E224-45E0-A574-0D167CE36215}"/>
              </a:ext>
            </a:extLst>
          </p:cNvPr>
          <p:cNvSpPr txBox="1"/>
          <p:nvPr/>
        </p:nvSpPr>
        <p:spPr>
          <a:xfrm>
            <a:off x="1744469" y="2550005"/>
            <a:ext cx="1755059" cy="830997"/>
          </a:xfrm>
          <a:prstGeom prst="rect">
            <a:avLst/>
          </a:prstGeom>
          <a:noFill/>
        </p:spPr>
        <p:txBody>
          <a:bodyPr wrap="square" rtlCol="0">
            <a:spAutoFit/>
          </a:bodyPr>
          <a:lstStyle/>
          <a:p>
            <a:pPr algn="ctr"/>
            <a:r>
              <a:rPr lang="es-PE" sz="2400" b="1" dirty="0"/>
              <a:t>Cómo Corpus</a:t>
            </a:r>
          </a:p>
        </p:txBody>
      </p:sp>
    </p:spTree>
    <p:extLst>
      <p:ext uri="{BB962C8B-B14F-4D97-AF65-F5344CB8AC3E}">
        <p14:creationId xmlns:p14="http://schemas.microsoft.com/office/powerpoint/2010/main" val="69177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4180476A-6DF0-466C-8D03-4040F94F4A07}"/>
              </a:ext>
            </a:extLst>
          </p:cNvPr>
          <p:cNvSpPr/>
          <p:nvPr/>
        </p:nvSpPr>
        <p:spPr>
          <a:xfrm>
            <a:off x="1292945" y="741698"/>
            <a:ext cx="4248150" cy="830997"/>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800" dirty="0">
                <a:solidFill>
                  <a:schemeClr val="tx1"/>
                </a:solidFill>
              </a:rPr>
              <a:t>Palabras Únicas</a:t>
            </a:r>
          </a:p>
          <a:p>
            <a:pPr algn="ctr"/>
            <a:r>
              <a:rPr lang="es-PE" sz="1800" dirty="0">
                <a:solidFill>
                  <a:schemeClr val="tx1"/>
                </a:solidFill>
              </a:rPr>
              <a:t> Lematizadas</a:t>
            </a:r>
          </a:p>
        </p:txBody>
      </p:sp>
      <p:sp>
        <p:nvSpPr>
          <p:cNvPr id="16" name="Rectángulo 15">
            <a:extLst>
              <a:ext uri="{FF2B5EF4-FFF2-40B4-BE49-F238E27FC236}">
                <a16:creationId xmlns:a16="http://schemas.microsoft.com/office/drawing/2014/main" id="{14D57D7F-D7F5-401A-9C18-C465EAEC051F}"/>
              </a:ext>
            </a:extLst>
          </p:cNvPr>
          <p:cNvSpPr/>
          <p:nvPr/>
        </p:nvSpPr>
        <p:spPr>
          <a:xfrm>
            <a:off x="5541095" y="741698"/>
            <a:ext cx="6057900" cy="830997"/>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1" name="Google Shape;67;p2">
            <a:extLst>
              <a:ext uri="{FF2B5EF4-FFF2-40B4-BE49-F238E27FC236}">
                <a16:creationId xmlns:a16="http://schemas.microsoft.com/office/drawing/2014/main" id="{B96507F8-8EB3-4D7D-81AE-259D3C4D47E2}"/>
              </a:ext>
            </a:extLst>
          </p:cNvPr>
          <p:cNvCxnSpPr>
            <a:cxnSpLocks/>
          </p:cNvCxnSpPr>
          <p:nvPr/>
        </p:nvCxnSpPr>
        <p:spPr>
          <a:xfrm>
            <a:off x="311700" y="525872"/>
            <a:ext cx="11575500" cy="0"/>
          </a:xfrm>
          <a:prstGeom prst="straightConnector1">
            <a:avLst/>
          </a:prstGeom>
          <a:noFill/>
          <a:ln w="9525" cap="flat" cmpd="sng">
            <a:solidFill>
              <a:srgbClr val="005828"/>
            </a:solidFill>
            <a:prstDash val="solid"/>
            <a:round/>
            <a:headEnd type="none" w="sm" len="sm"/>
            <a:tailEnd type="none" w="sm" len="sm"/>
          </a:ln>
          <a:effectLst>
            <a:outerShdw blurRad="50800" dist="38100" dir="2700000" algn="tl" rotWithShape="0">
              <a:srgbClr val="000000">
                <a:alpha val="40000"/>
              </a:srgbClr>
            </a:outerShdw>
          </a:effectLst>
        </p:spPr>
      </p:cxnSp>
      <p:sp>
        <p:nvSpPr>
          <p:cNvPr id="44" name="Google Shape;66;p2">
            <a:extLst>
              <a:ext uri="{FF2B5EF4-FFF2-40B4-BE49-F238E27FC236}">
                <a16:creationId xmlns:a16="http://schemas.microsoft.com/office/drawing/2014/main" id="{CEC417FD-BFF2-4E47-A4A4-53F128141C6A}"/>
              </a:ext>
            </a:extLst>
          </p:cNvPr>
          <p:cNvSpPr txBox="1">
            <a:spLocks/>
          </p:cNvSpPr>
          <p:nvPr/>
        </p:nvSpPr>
        <p:spPr>
          <a:xfrm>
            <a:off x="311700" y="45993"/>
            <a:ext cx="8520600" cy="479879"/>
          </a:xfrm>
          <a:prstGeom prst="rect">
            <a:avLst/>
          </a:prstGeom>
          <a:noFill/>
          <a:ln>
            <a:noFill/>
          </a:ln>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buSzPct val="111111"/>
            </a:pPr>
            <a:r>
              <a:rPr lang="es-PE" sz="2400" b="1" dirty="0"/>
              <a:t>Lematización por Documento</a:t>
            </a:r>
          </a:p>
        </p:txBody>
      </p:sp>
      <p:pic>
        <p:nvPicPr>
          <p:cNvPr id="14" name="Imagen 13">
            <a:extLst>
              <a:ext uri="{FF2B5EF4-FFF2-40B4-BE49-F238E27FC236}">
                <a16:creationId xmlns:a16="http://schemas.microsoft.com/office/drawing/2014/main" id="{FA736B9D-17C6-4F23-BAAD-61D6D84889A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56895" y="1737528"/>
            <a:ext cx="11330305" cy="3626584"/>
          </a:xfrm>
          <a:prstGeom prst="rect">
            <a:avLst/>
          </a:prstGeom>
        </p:spPr>
      </p:pic>
      <p:sp>
        <p:nvSpPr>
          <p:cNvPr id="2" name="CuadroTexto 1">
            <a:extLst>
              <a:ext uri="{FF2B5EF4-FFF2-40B4-BE49-F238E27FC236}">
                <a16:creationId xmlns:a16="http://schemas.microsoft.com/office/drawing/2014/main" id="{3D0DE1CA-AA39-498C-91C8-C82892E1F7A0}"/>
              </a:ext>
            </a:extLst>
          </p:cNvPr>
          <p:cNvSpPr txBox="1"/>
          <p:nvPr/>
        </p:nvSpPr>
        <p:spPr>
          <a:xfrm>
            <a:off x="6493595" y="815607"/>
            <a:ext cx="4895850" cy="646331"/>
          </a:xfrm>
          <a:prstGeom prst="rect">
            <a:avLst/>
          </a:prstGeom>
          <a:noFill/>
        </p:spPr>
        <p:txBody>
          <a:bodyPr wrap="square" rtlCol="0">
            <a:spAutoFit/>
          </a:bodyPr>
          <a:lstStyle/>
          <a:p>
            <a:r>
              <a:rPr lang="es-PE" dirty="0"/>
              <a:t>Promedio:  806 Palabras Únicas Por Documento</a:t>
            </a:r>
          </a:p>
          <a:p>
            <a:r>
              <a:rPr lang="es-PE" dirty="0"/>
              <a:t>Desviación +/- 300 Palabras </a:t>
            </a:r>
          </a:p>
        </p:txBody>
      </p:sp>
      <p:sp>
        <p:nvSpPr>
          <p:cNvPr id="17" name="Rectángulo 16">
            <a:extLst>
              <a:ext uri="{FF2B5EF4-FFF2-40B4-BE49-F238E27FC236}">
                <a16:creationId xmlns:a16="http://schemas.microsoft.com/office/drawing/2014/main" id="{65760305-F6B2-4F1F-98A6-64FAEABB1F19}"/>
              </a:ext>
            </a:extLst>
          </p:cNvPr>
          <p:cNvSpPr/>
          <p:nvPr/>
        </p:nvSpPr>
        <p:spPr>
          <a:xfrm>
            <a:off x="1083395" y="5744770"/>
            <a:ext cx="4248150" cy="83099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800" dirty="0">
                <a:solidFill>
                  <a:schemeClr val="tx1"/>
                </a:solidFill>
              </a:rPr>
              <a:t>Palabras Únicas</a:t>
            </a:r>
          </a:p>
          <a:p>
            <a:pPr algn="ctr"/>
            <a:r>
              <a:rPr lang="es-PE" sz="1800" dirty="0">
                <a:solidFill>
                  <a:schemeClr val="tx1"/>
                </a:solidFill>
              </a:rPr>
              <a:t> Limpias</a:t>
            </a:r>
          </a:p>
        </p:txBody>
      </p:sp>
      <p:sp>
        <p:nvSpPr>
          <p:cNvPr id="18" name="Rectángulo 17">
            <a:extLst>
              <a:ext uri="{FF2B5EF4-FFF2-40B4-BE49-F238E27FC236}">
                <a16:creationId xmlns:a16="http://schemas.microsoft.com/office/drawing/2014/main" id="{4D2C4793-65FD-4FD8-B223-1C396FDDD0E4}"/>
              </a:ext>
            </a:extLst>
          </p:cNvPr>
          <p:cNvSpPr/>
          <p:nvPr/>
        </p:nvSpPr>
        <p:spPr>
          <a:xfrm>
            <a:off x="5331545" y="5744770"/>
            <a:ext cx="6057900" cy="83099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9" name="Google Shape;67;p2">
            <a:extLst>
              <a:ext uri="{FF2B5EF4-FFF2-40B4-BE49-F238E27FC236}">
                <a16:creationId xmlns:a16="http://schemas.microsoft.com/office/drawing/2014/main" id="{0FC512DE-E893-4759-AED0-33304AD6D469}"/>
              </a:ext>
            </a:extLst>
          </p:cNvPr>
          <p:cNvCxnSpPr>
            <a:cxnSpLocks/>
          </p:cNvCxnSpPr>
          <p:nvPr/>
        </p:nvCxnSpPr>
        <p:spPr>
          <a:xfrm>
            <a:off x="102150" y="5528944"/>
            <a:ext cx="11575500" cy="0"/>
          </a:xfrm>
          <a:prstGeom prst="straightConnector1">
            <a:avLst/>
          </a:prstGeom>
          <a:noFill/>
          <a:ln w="9525" cap="flat" cmpd="sng">
            <a:solidFill>
              <a:schemeClr val="bg1">
                <a:lumMod val="75000"/>
              </a:schemeClr>
            </a:solidFill>
            <a:prstDash val="solid"/>
            <a:round/>
            <a:headEnd type="none" w="sm" len="sm"/>
            <a:tailEnd type="none" w="sm" len="sm"/>
          </a:ln>
          <a:effectLst>
            <a:outerShdw blurRad="50800" dist="38100" dir="2700000" algn="tl" rotWithShape="0">
              <a:srgbClr val="000000">
                <a:alpha val="40000"/>
              </a:srgbClr>
            </a:outerShdw>
          </a:effectLst>
        </p:spPr>
      </p:cxnSp>
      <p:sp>
        <p:nvSpPr>
          <p:cNvPr id="22" name="CuadroTexto 21">
            <a:extLst>
              <a:ext uri="{FF2B5EF4-FFF2-40B4-BE49-F238E27FC236}">
                <a16:creationId xmlns:a16="http://schemas.microsoft.com/office/drawing/2014/main" id="{8239FC3C-FE10-4D94-A3C1-4E156BAC75B2}"/>
              </a:ext>
            </a:extLst>
          </p:cNvPr>
          <p:cNvSpPr txBox="1"/>
          <p:nvPr/>
        </p:nvSpPr>
        <p:spPr>
          <a:xfrm>
            <a:off x="6284045" y="5818679"/>
            <a:ext cx="4895850" cy="646331"/>
          </a:xfrm>
          <a:prstGeom prst="rect">
            <a:avLst/>
          </a:prstGeom>
          <a:noFill/>
        </p:spPr>
        <p:txBody>
          <a:bodyPr wrap="square" rtlCol="0">
            <a:spAutoFit/>
          </a:bodyPr>
          <a:lstStyle/>
          <a:p>
            <a:r>
              <a:rPr lang="es-PE" dirty="0"/>
              <a:t>Promedio:  2,394 Palabras Únicas Por Documento</a:t>
            </a:r>
          </a:p>
          <a:p>
            <a:r>
              <a:rPr lang="es-PE" dirty="0"/>
              <a:t>Desviación +/- 1,014 Palabras </a:t>
            </a:r>
          </a:p>
        </p:txBody>
      </p:sp>
    </p:spTree>
    <p:extLst>
      <p:ext uri="{BB962C8B-B14F-4D97-AF65-F5344CB8AC3E}">
        <p14:creationId xmlns:p14="http://schemas.microsoft.com/office/powerpoint/2010/main" val="160715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ángulo 58"/>
          <p:cNvSpPr/>
          <p:nvPr/>
        </p:nvSpPr>
        <p:spPr>
          <a:xfrm>
            <a:off x="5081309" y="699248"/>
            <a:ext cx="4311603" cy="6131859"/>
          </a:xfrm>
          <a:prstGeom prst="rect">
            <a:avLst/>
          </a:prstGeom>
          <a:pattFill prst="divot">
            <a:fgClr>
              <a:srgbClr val="DCDCD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sp>
        <p:nvSpPr>
          <p:cNvPr id="19" name="Rectángulo 18"/>
          <p:cNvSpPr/>
          <p:nvPr/>
        </p:nvSpPr>
        <p:spPr>
          <a:xfrm>
            <a:off x="1" y="699248"/>
            <a:ext cx="5212080" cy="6131859"/>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sp>
        <p:nvSpPr>
          <p:cNvPr id="47" name="CuadroTexto 46"/>
          <p:cNvSpPr txBox="1"/>
          <p:nvPr/>
        </p:nvSpPr>
        <p:spPr>
          <a:xfrm>
            <a:off x="188259" y="113384"/>
            <a:ext cx="7897651" cy="523220"/>
          </a:xfrm>
          <a:prstGeom prst="rect">
            <a:avLst/>
          </a:prstGeom>
          <a:noFill/>
        </p:spPr>
        <p:txBody>
          <a:bodyPr wrap="square" rtlCol="0">
            <a:spAutoFit/>
          </a:bodyPr>
          <a:lstStyle/>
          <a:p>
            <a:pPr algn="just"/>
            <a:r>
              <a:rPr lang="es-ES" sz="2800" b="1" dirty="0">
                <a:solidFill>
                  <a:schemeClr val="accent1">
                    <a:lumMod val="50000"/>
                  </a:schemeClr>
                </a:solidFill>
              </a:rPr>
              <a:t>Desarrollo del proceso</a:t>
            </a:r>
            <a:endParaRPr lang="es-PE" sz="2800" b="1" dirty="0">
              <a:solidFill>
                <a:schemeClr val="accent1">
                  <a:lumMod val="50000"/>
                </a:schemeClr>
              </a:solidFill>
            </a:endParaRPr>
          </a:p>
        </p:txBody>
      </p:sp>
      <p:pic>
        <p:nvPicPr>
          <p:cNvPr id="57" name="Imagen 56">
            <a:extLst>
              <a:ext uri="{FF2B5EF4-FFF2-40B4-BE49-F238E27FC236}">
                <a16:creationId xmlns:a16="http://schemas.microsoft.com/office/drawing/2014/main" id="{ED4FE1DA-F39D-4A99-94D0-F7F5DC7D4FD6}"/>
              </a:ext>
            </a:extLst>
          </p:cNvPr>
          <p:cNvPicPr>
            <a:picLocks noChangeAspect="1"/>
          </p:cNvPicPr>
          <p:nvPr/>
        </p:nvPicPr>
        <p:blipFill rotWithShape="1">
          <a:blip r:embed="rId2">
            <a:clrChange>
              <a:clrFrom>
                <a:srgbClr val="FFFFFF"/>
              </a:clrFrom>
              <a:clrTo>
                <a:srgbClr val="FFFFFF">
                  <a:alpha val="0"/>
                </a:srgbClr>
              </a:clrTo>
            </a:clrChange>
          </a:blip>
          <a:srcRect r="65690" b="27692"/>
          <a:stretch/>
        </p:blipFill>
        <p:spPr>
          <a:xfrm>
            <a:off x="11426248" y="125618"/>
            <a:ext cx="495117" cy="485247"/>
          </a:xfrm>
          <a:prstGeom prst="rect">
            <a:avLst/>
          </a:prstGeom>
        </p:spPr>
      </p:pic>
      <p:cxnSp>
        <p:nvCxnSpPr>
          <p:cNvPr id="58" name="Conector recto 57"/>
          <p:cNvCxnSpPr/>
          <p:nvPr/>
        </p:nvCxnSpPr>
        <p:spPr>
          <a:xfrm flipV="1">
            <a:off x="188261" y="699247"/>
            <a:ext cx="11873753" cy="26895"/>
          </a:xfrm>
          <a:prstGeom prst="line">
            <a:avLst/>
          </a:prstGeom>
          <a:ln w="3175">
            <a:solidFill>
              <a:srgbClr val="163D4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1013899" y="1519311"/>
            <a:ext cx="2954216" cy="914400"/>
          </a:xfrm>
          <a:prstGeom prst="rect">
            <a:avLst/>
          </a:prstGeom>
          <a:solidFill>
            <a:srgbClr val="004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MODELO </a:t>
            </a:r>
          </a:p>
          <a:p>
            <a:pPr algn="ctr"/>
            <a:r>
              <a:rPr lang="es-ES" sz="1400" dirty="0"/>
              <a:t>NO SUPERVISADO</a:t>
            </a:r>
            <a:endParaRPr lang="es-PE" sz="1400" dirty="0"/>
          </a:p>
        </p:txBody>
      </p:sp>
      <p:sp>
        <p:nvSpPr>
          <p:cNvPr id="54" name="Flecha abajo 53"/>
          <p:cNvSpPr/>
          <p:nvPr/>
        </p:nvSpPr>
        <p:spPr>
          <a:xfrm>
            <a:off x="7131996" y="4344542"/>
            <a:ext cx="393896" cy="38796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pic>
        <p:nvPicPr>
          <p:cNvPr id="24" name="Imagen 23"/>
          <p:cNvPicPr>
            <a:picLocks noChangeAspect="1"/>
          </p:cNvPicPr>
          <p:nvPr/>
        </p:nvPicPr>
        <p:blipFill>
          <a:blip r:embed="rId3">
            <a:clrChange>
              <a:clrFrom>
                <a:srgbClr val="FFFFFF"/>
              </a:clrFrom>
              <a:clrTo>
                <a:srgbClr val="FFFFFF">
                  <a:alpha val="0"/>
                </a:srgbClr>
              </a:clrTo>
            </a:clrChange>
          </a:blip>
          <a:stretch>
            <a:fillRect/>
          </a:stretch>
        </p:blipFill>
        <p:spPr>
          <a:xfrm>
            <a:off x="11308085" y="5226689"/>
            <a:ext cx="588723" cy="588723"/>
          </a:xfrm>
          <a:prstGeom prst="rect">
            <a:avLst/>
          </a:prstGeom>
        </p:spPr>
      </p:pic>
      <p:sp>
        <p:nvSpPr>
          <p:cNvPr id="30" name="Rectángulo 29"/>
          <p:cNvSpPr/>
          <p:nvPr/>
        </p:nvSpPr>
        <p:spPr>
          <a:xfrm>
            <a:off x="5721763" y="1460177"/>
            <a:ext cx="2954216" cy="914400"/>
          </a:xfrm>
          <a:prstGeom prst="rect">
            <a:avLst/>
          </a:prstGeom>
          <a:solidFill>
            <a:srgbClr val="004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MODELO </a:t>
            </a:r>
          </a:p>
          <a:p>
            <a:pPr algn="ctr"/>
            <a:r>
              <a:rPr lang="es-ES" sz="1400" dirty="0"/>
              <a:t>SUPERVISADO</a:t>
            </a:r>
            <a:endParaRPr lang="es-PE" sz="1400" dirty="0"/>
          </a:p>
        </p:txBody>
      </p:sp>
      <p:sp>
        <p:nvSpPr>
          <p:cNvPr id="31" name="Rectángulo 30"/>
          <p:cNvSpPr/>
          <p:nvPr/>
        </p:nvSpPr>
        <p:spPr>
          <a:xfrm>
            <a:off x="1001462" y="4644997"/>
            <a:ext cx="2979093" cy="1405116"/>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GRUPOS</a:t>
            </a:r>
          </a:p>
          <a:p>
            <a:pPr marL="285744" indent="-285744" algn="ctr">
              <a:buClr>
                <a:schemeClr val="bg1"/>
              </a:buClr>
              <a:buSzPct val="90000"/>
              <a:buFont typeface="Wingdings" panose="05000000000000000000" pitchFamily="2" charset="2"/>
              <a:buChar char="q"/>
            </a:pPr>
            <a:r>
              <a:rPr lang="es-ES" sz="1400" dirty="0"/>
              <a:t>Más Propenso</a:t>
            </a:r>
          </a:p>
          <a:p>
            <a:pPr marL="285744" indent="-285744" algn="ctr">
              <a:buClr>
                <a:schemeClr val="bg1"/>
              </a:buClr>
              <a:buSzPct val="90000"/>
              <a:buFont typeface="Wingdings" panose="05000000000000000000" pitchFamily="2" charset="2"/>
              <a:buChar char="q"/>
            </a:pPr>
            <a:r>
              <a:rPr lang="es-ES" sz="1400" dirty="0"/>
              <a:t>Regularmente Propenso</a:t>
            </a:r>
          </a:p>
          <a:p>
            <a:pPr marL="285744" indent="-285744" algn="ctr">
              <a:buClr>
                <a:schemeClr val="bg1"/>
              </a:buClr>
              <a:buSzPct val="90000"/>
              <a:buFont typeface="Wingdings" panose="05000000000000000000" pitchFamily="2" charset="2"/>
              <a:buChar char="q"/>
            </a:pPr>
            <a:r>
              <a:rPr lang="es-ES" sz="1400" dirty="0"/>
              <a:t>Poco Propenso</a:t>
            </a:r>
            <a:endParaRPr lang="es-PE" sz="1400" dirty="0"/>
          </a:p>
        </p:txBody>
      </p:sp>
      <p:sp>
        <p:nvSpPr>
          <p:cNvPr id="32" name="Rectángulo 31"/>
          <p:cNvSpPr/>
          <p:nvPr/>
        </p:nvSpPr>
        <p:spPr>
          <a:xfrm>
            <a:off x="1013899" y="3077141"/>
            <a:ext cx="2954216" cy="914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Mapas Auto organizados de </a:t>
            </a:r>
            <a:r>
              <a:rPr lang="es-ES" sz="1400" dirty="0" err="1"/>
              <a:t>Kohonen</a:t>
            </a:r>
            <a:endParaRPr lang="es-PE" sz="1400" dirty="0"/>
          </a:p>
        </p:txBody>
      </p:sp>
      <p:cxnSp>
        <p:nvCxnSpPr>
          <p:cNvPr id="6" name="Conector angular 5"/>
          <p:cNvCxnSpPr>
            <a:stCxn id="31" idx="3"/>
            <a:endCxn id="30" idx="1"/>
          </p:cNvCxnSpPr>
          <p:nvPr/>
        </p:nvCxnSpPr>
        <p:spPr>
          <a:xfrm flipV="1">
            <a:off x="3980556" y="1917378"/>
            <a:ext cx="1741209" cy="3430177"/>
          </a:xfrm>
          <a:prstGeom prst="bentConnector3">
            <a:avLst>
              <a:gd name="adj1" fmla="val 50000"/>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ángulo 45"/>
          <p:cNvSpPr/>
          <p:nvPr/>
        </p:nvSpPr>
        <p:spPr>
          <a:xfrm>
            <a:off x="5474084" y="3099483"/>
            <a:ext cx="1584141" cy="914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Red Neuronal</a:t>
            </a:r>
            <a:endParaRPr lang="es-PE" sz="1400" dirty="0"/>
          </a:p>
        </p:txBody>
      </p:sp>
      <p:sp>
        <p:nvSpPr>
          <p:cNvPr id="48" name="Rectángulo 47"/>
          <p:cNvSpPr/>
          <p:nvPr/>
        </p:nvSpPr>
        <p:spPr>
          <a:xfrm>
            <a:off x="7525893" y="3102939"/>
            <a:ext cx="1543983" cy="914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err="1"/>
              <a:t>LigthGBM</a:t>
            </a:r>
            <a:endParaRPr lang="es-PE" sz="1400" dirty="0"/>
          </a:p>
        </p:txBody>
      </p:sp>
      <p:sp>
        <p:nvSpPr>
          <p:cNvPr id="49" name="Rectángulo 48"/>
          <p:cNvSpPr/>
          <p:nvPr/>
        </p:nvSpPr>
        <p:spPr>
          <a:xfrm>
            <a:off x="5784451" y="4906121"/>
            <a:ext cx="2979093" cy="114189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Clasificación del </a:t>
            </a:r>
          </a:p>
          <a:p>
            <a:pPr algn="ctr"/>
            <a:r>
              <a:rPr lang="es-ES" sz="1400" dirty="0"/>
              <a:t>Cliente</a:t>
            </a:r>
          </a:p>
        </p:txBody>
      </p:sp>
      <p:sp>
        <p:nvSpPr>
          <p:cNvPr id="9" name="Flecha derecha 8"/>
          <p:cNvSpPr/>
          <p:nvPr/>
        </p:nvSpPr>
        <p:spPr>
          <a:xfrm>
            <a:off x="9061864" y="5138369"/>
            <a:ext cx="856459" cy="705395"/>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pic>
        <p:nvPicPr>
          <p:cNvPr id="11" name="Imagen 10"/>
          <p:cNvPicPr>
            <a:picLocks noChangeAspect="1"/>
          </p:cNvPicPr>
          <p:nvPr/>
        </p:nvPicPr>
        <p:blipFill>
          <a:blip r:embed="rId4"/>
          <a:stretch>
            <a:fillRect/>
          </a:stretch>
        </p:blipFill>
        <p:spPr>
          <a:xfrm>
            <a:off x="11146561" y="4178195"/>
            <a:ext cx="915452" cy="915452"/>
          </a:xfrm>
          <a:prstGeom prst="rect">
            <a:avLst/>
          </a:prstGeom>
        </p:spPr>
      </p:pic>
      <p:cxnSp>
        <p:nvCxnSpPr>
          <p:cNvPr id="16" name="Conector angular 15"/>
          <p:cNvCxnSpPr>
            <a:stCxn id="30" idx="2"/>
            <a:endCxn id="46" idx="0"/>
          </p:cNvCxnSpPr>
          <p:nvPr/>
        </p:nvCxnSpPr>
        <p:spPr>
          <a:xfrm rot="5400000">
            <a:off x="6370062" y="2270672"/>
            <a:ext cx="724905" cy="932717"/>
          </a:xfrm>
          <a:prstGeom prst="bentConnector3">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angular 19"/>
          <p:cNvCxnSpPr>
            <a:stCxn id="30" idx="2"/>
            <a:endCxn id="48" idx="0"/>
          </p:cNvCxnSpPr>
          <p:nvPr/>
        </p:nvCxnSpPr>
        <p:spPr>
          <a:xfrm rot="16200000" flipH="1">
            <a:off x="7384196" y="2189253"/>
            <a:ext cx="728363" cy="1099012"/>
          </a:xfrm>
          <a:prstGeom prst="bentConnector3">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Imagen 22"/>
          <p:cNvPicPr>
            <a:picLocks noChangeAspect="1"/>
          </p:cNvPicPr>
          <p:nvPr/>
        </p:nvPicPr>
        <p:blipFill rotWithShape="1">
          <a:blip r:embed="rId5">
            <a:clrChange>
              <a:clrFrom>
                <a:srgbClr val="FFFFFF"/>
              </a:clrFrom>
              <a:clrTo>
                <a:srgbClr val="FFFFFF">
                  <a:alpha val="0"/>
                </a:srgbClr>
              </a:clrTo>
            </a:clrChange>
          </a:blip>
          <a:srcRect b="10799"/>
          <a:stretch/>
        </p:blipFill>
        <p:spPr>
          <a:xfrm>
            <a:off x="10073641" y="4675145"/>
            <a:ext cx="1127769" cy="1290507"/>
          </a:xfrm>
          <a:prstGeom prst="rect">
            <a:avLst/>
          </a:prstGeom>
        </p:spPr>
      </p:pic>
      <p:sp>
        <p:nvSpPr>
          <p:cNvPr id="50" name="Rectángulo 49"/>
          <p:cNvSpPr/>
          <p:nvPr/>
        </p:nvSpPr>
        <p:spPr>
          <a:xfrm>
            <a:off x="9579657" y="3610431"/>
            <a:ext cx="2327039" cy="541291"/>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DESPLIEGUE</a:t>
            </a:r>
            <a:endParaRPr lang="es-PE" sz="1400" dirty="0"/>
          </a:p>
        </p:txBody>
      </p:sp>
      <p:cxnSp>
        <p:nvCxnSpPr>
          <p:cNvPr id="26" name="Conector recto de flecha 25"/>
          <p:cNvCxnSpPr>
            <a:stCxn id="2" idx="2"/>
            <a:endCxn id="32" idx="0"/>
          </p:cNvCxnSpPr>
          <p:nvPr/>
        </p:nvCxnSpPr>
        <p:spPr>
          <a:xfrm>
            <a:off x="2491007" y="2433711"/>
            <a:ext cx="0" cy="643431"/>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p:nvPr/>
        </p:nvCxnSpPr>
        <p:spPr>
          <a:xfrm>
            <a:off x="2484790" y="3991542"/>
            <a:ext cx="12439" cy="653455"/>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ángulo 50"/>
          <p:cNvSpPr/>
          <p:nvPr/>
        </p:nvSpPr>
        <p:spPr>
          <a:xfrm>
            <a:off x="7100625" y="3391177"/>
            <a:ext cx="336182" cy="307777"/>
          </a:xfrm>
          <a:prstGeom prst="rect">
            <a:avLst/>
          </a:prstGeom>
        </p:spPr>
        <p:txBody>
          <a:bodyPr wrap="none">
            <a:spAutoFit/>
          </a:bodyPr>
          <a:lstStyle/>
          <a:p>
            <a:r>
              <a:rPr lang="es-ES" sz="1400" dirty="0"/>
              <a:t>vs</a:t>
            </a:r>
            <a:endParaRPr lang="es-PE" sz="1400" dirty="0"/>
          </a:p>
        </p:txBody>
      </p:sp>
      <p:sp>
        <p:nvSpPr>
          <p:cNvPr id="53" name="CuadroTexto 52"/>
          <p:cNvSpPr txBox="1"/>
          <p:nvPr/>
        </p:nvSpPr>
        <p:spPr>
          <a:xfrm>
            <a:off x="9918323" y="6035574"/>
            <a:ext cx="1956107" cy="307777"/>
          </a:xfrm>
          <a:prstGeom prst="rect">
            <a:avLst/>
          </a:prstGeom>
          <a:noFill/>
        </p:spPr>
        <p:txBody>
          <a:bodyPr wrap="square" rtlCol="0">
            <a:spAutoFit/>
          </a:bodyPr>
          <a:lstStyle/>
          <a:p>
            <a:pPr algn="ctr"/>
            <a:r>
              <a:rPr lang="es-ES" sz="1400" dirty="0">
                <a:solidFill>
                  <a:schemeClr val="accent1">
                    <a:lumMod val="75000"/>
                  </a:schemeClr>
                </a:solidFill>
              </a:rPr>
              <a:t>Clasificar Clientes</a:t>
            </a:r>
            <a:endParaRPr lang="es-PE" sz="1400" dirty="0">
              <a:solidFill>
                <a:schemeClr val="accent1">
                  <a:lumMod val="75000"/>
                </a:schemeClr>
              </a:solidFill>
            </a:endParaRPr>
          </a:p>
        </p:txBody>
      </p:sp>
      <p:sp>
        <p:nvSpPr>
          <p:cNvPr id="27" name="Rectángulo 26">
            <a:extLst>
              <a:ext uri="{FF2B5EF4-FFF2-40B4-BE49-F238E27FC236}">
                <a16:creationId xmlns:a16="http://schemas.microsoft.com/office/drawing/2014/main" id="{E588B98E-4BD3-45F6-BE87-856FD2AC54BC}"/>
              </a:ext>
            </a:extLst>
          </p:cNvPr>
          <p:cNvSpPr/>
          <p:nvPr/>
        </p:nvSpPr>
        <p:spPr>
          <a:xfrm>
            <a:off x="0" y="0"/>
            <a:ext cx="12192000" cy="6858000"/>
          </a:xfrm>
          <a:prstGeom prst="rect">
            <a:avLst/>
          </a:prstGeom>
          <a:gradFill>
            <a:gsLst>
              <a:gs pos="0">
                <a:srgbClr val="2E4C2F"/>
              </a:gs>
              <a:gs pos="53000">
                <a:schemeClr val="accent6">
                  <a:lumMod val="75000"/>
                </a:schemeClr>
              </a:gs>
              <a:gs pos="100000">
                <a:srgbClr val="2E4C2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a:p>
        </p:txBody>
      </p:sp>
      <p:sp>
        <p:nvSpPr>
          <p:cNvPr id="28" name="CuadroTexto 27">
            <a:extLst>
              <a:ext uri="{FF2B5EF4-FFF2-40B4-BE49-F238E27FC236}">
                <a16:creationId xmlns:a16="http://schemas.microsoft.com/office/drawing/2014/main" id="{A3184C04-CA1E-4236-91A3-94645816CEB4}"/>
              </a:ext>
            </a:extLst>
          </p:cNvPr>
          <p:cNvSpPr txBox="1"/>
          <p:nvPr/>
        </p:nvSpPr>
        <p:spPr>
          <a:xfrm>
            <a:off x="2825682" y="3267753"/>
            <a:ext cx="6308651" cy="830997"/>
          </a:xfrm>
          <a:prstGeom prst="rect">
            <a:avLst/>
          </a:prstGeom>
          <a:noFill/>
        </p:spPr>
        <p:txBody>
          <a:bodyPr wrap="square" rtlCol="0">
            <a:spAutoFit/>
          </a:bodyPr>
          <a:lstStyle/>
          <a:p>
            <a:pPr algn="ctr"/>
            <a:r>
              <a:rPr lang="es-PE" sz="4800" dirty="0" err="1">
                <a:solidFill>
                  <a:schemeClr val="bg1"/>
                </a:solidFill>
                <a:latin typeface="Lucida Sans Unicode" panose="020B0602030504020204" pitchFamily="34" charset="0"/>
                <a:cs typeface="Lucida Sans Unicode" panose="020B0602030504020204" pitchFamily="34" charset="0"/>
              </a:rPr>
              <a:t>Clustering</a:t>
            </a:r>
            <a:endParaRPr lang="es-PE" sz="4800" dirty="0">
              <a:solidFill>
                <a:schemeClr val="bg1"/>
              </a:solidFill>
              <a:latin typeface="Lucida Sans Unicode" panose="020B0602030504020204" pitchFamily="34" charset="0"/>
              <a:cs typeface="Lucida Sans Unicode" panose="020B0602030504020204" pitchFamily="34" charset="0"/>
            </a:endParaRPr>
          </a:p>
        </p:txBody>
      </p:sp>
      <p:sp>
        <p:nvSpPr>
          <p:cNvPr id="34" name="Rectángulo 33">
            <a:extLst>
              <a:ext uri="{FF2B5EF4-FFF2-40B4-BE49-F238E27FC236}">
                <a16:creationId xmlns:a16="http://schemas.microsoft.com/office/drawing/2014/main" id="{D371B668-1285-4471-8C72-7F3CECEC1C64}"/>
              </a:ext>
            </a:extLst>
          </p:cNvPr>
          <p:cNvSpPr/>
          <p:nvPr/>
        </p:nvSpPr>
        <p:spPr>
          <a:xfrm>
            <a:off x="2197396" y="4385810"/>
            <a:ext cx="7797209" cy="241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a:p>
        </p:txBody>
      </p:sp>
    </p:spTree>
    <p:extLst>
      <p:ext uri="{BB962C8B-B14F-4D97-AF65-F5344CB8AC3E}">
        <p14:creationId xmlns:p14="http://schemas.microsoft.com/office/powerpoint/2010/main" val="1253489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ángulo 36">
            <a:extLst>
              <a:ext uri="{FF2B5EF4-FFF2-40B4-BE49-F238E27FC236}">
                <a16:creationId xmlns:a16="http://schemas.microsoft.com/office/drawing/2014/main" id="{8D698E57-162C-4DE0-AF00-6BA98EBA744A}"/>
              </a:ext>
            </a:extLst>
          </p:cNvPr>
          <p:cNvSpPr/>
          <p:nvPr/>
        </p:nvSpPr>
        <p:spPr>
          <a:xfrm>
            <a:off x="-61698" y="525872"/>
            <a:ext cx="3943137" cy="633212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1" name="Google Shape;67;p2">
            <a:extLst>
              <a:ext uri="{FF2B5EF4-FFF2-40B4-BE49-F238E27FC236}">
                <a16:creationId xmlns:a16="http://schemas.microsoft.com/office/drawing/2014/main" id="{B96507F8-8EB3-4D7D-81AE-259D3C4D47E2}"/>
              </a:ext>
            </a:extLst>
          </p:cNvPr>
          <p:cNvCxnSpPr>
            <a:cxnSpLocks/>
          </p:cNvCxnSpPr>
          <p:nvPr/>
        </p:nvCxnSpPr>
        <p:spPr>
          <a:xfrm>
            <a:off x="311700" y="525872"/>
            <a:ext cx="11575500" cy="0"/>
          </a:xfrm>
          <a:prstGeom prst="straightConnector1">
            <a:avLst/>
          </a:prstGeom>
          <a:noFill/>
          <a:ln w="9525" cap="flat" cmpd="sng">
            <a:solidFill>
              <a:srgbClr val="005828"/>
            </a:solidFill>
            <a:prstDash val="solid"/>
            <a:round/>
            <a:headEnd type="none" w="sm" len="sm"/>
            <a:tailEnd type="none" w="sm" len="sm"/>
          </a:ln>
          <a:effectLst>
            <a:outerShdw blurRad="50800" dist="38100" dir="2700000" algn="tl" rotWithShape="0">
              <a:srgbClr val="000000">
                <a:alpha val="40000"/>
              </a:srgbClr>
            </a:outerShdw>
          </a:effectLst>
        </p:spPr>
      </p:cxnSp>
      <p:sp>
        <p:nvSpPr>
          <p:cNvPr id="44" name="Google Shape;66;p2">
            <a:extLst>
              <a:ext uri="{FF2B5EF4-FFF2-40B4-BE49-F238E27FC236}">
                <a16:creationId xmlns:a16="http://schemas.microsoft.com/office/drawing/2014/main" id="{CEC417FD-BFF2-4E47-A4A4-53F128141C6A}"/>
              </a:ext>
            </a:extLst>
          </p:cNvPr>
          <p:cNvSpPr txBox="1">
            <a:spLocks/>
          </p:cNvSpPr>
          <p:nvPr/>
        </p:nvSpPr>
        <p:spPr>
          <a:xfrm>
            <a:off x="311700" y="45993"/>
            <a:ext cx="8520600" cy="479879"/>
          </a:xfrm>
          <a:prstGeom prst="rect">
            <a:avLst/>
          </a:prstGeom>
          <a:noFill/>
          <a:ln>
            <a:noFill/>
          </a:ln>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buSzPct val="111111"/>
            </a:pPr>
            <a:r>
              <a:rPr lang="es-PE" sz="2400" b="1" dirty="0"/>
              <a:t>Con la Matriz TF</a:t>
            </a:r>
          </a:p>
        </p:txBody>
      </p:sp>
      <p:grpSp>
        <p:nvGrpSpPr>
          <p:cNvPr id="9" name="Grupo 8">
            <a:extLst>
              <a:ext uri="{FF2B5EF4-FFF2-40B4-BE49-F238E27FC236}">
                <a16:creationId xmlns:a16="http://schemas.microsoft.com/office/drawing/2014/main" id="{640DBB63-44F2-4E50-8A11-76DCCD8B1C20}"/>
              </a:ext>
            </a:extLst>
          </p:cNvPr>
          <p:cNvGrpSpPr/>
          <p:nvPr/>
        </p:nvGrpSpPr>
        <p:grpSpPr>
          <a:xfrm>
            <a:off x="4726783" y="1354833"/>
            <a:ext cx="6713733" cy="1619249"/>
            <a:chOff x="1724024" y="1352550"/>
            <a:chExt cx="6713733" cy="1619249"/>
          </a:xfrm>
        </p:grpSpPr>
        <p:pic>
          <p:nvPicPr>
            <p:cNvPr id="5" name="Imagen 4">
              <a:extLst>
                <a:ext uri="{FF2B5EF4-FFF2-40B4-BE49-F238E27FC236}">
                  <a16:creationId xmlns:a16="http://schemas.microsoft.com/office/drawing/2014/main" id="{6D7AA74E-ABFE-43A3-9D38-B24BF90498C1}"/>
                </a:ext>
              </a:extLst>
            </p:cNvPr>
            <p:cNvPicPr>
              <a:picLocks noChangeAspect="1"/>
            </p:cNvPicPr>
            <p:nvPr/>
          </p:nvPicPr>
          <p:blipFill rotWithShape="1">
            <a:blip r:embed="rId2"/>
            <a:srcRect t="3134"/>
            <a:stretch/>
          </p:blipFill>
          <p:spPr>
            <a:xfrm>
              <a:off x="1724024" y="1352550"/>
              <a:ext cx="6713733" cy="1619249"/>
            </a:xfrm>
            <a:prstGeom prst="rect">
              <a:avLst/>
            </a:prstGeom>
          </p:spPr>
        </p:pic>
        <p:cxnSp>
          <p:nvCxnSpPr>
            <p:cNvPr id="7" name="Conector recto 6">
              <a:extLst>
                <a:ext uri="{FF2B5EF4-FFF2-40B4-BE49-F238E27FC236}">
                  <a16:creationId xmlns:a16="http://schemas.microsoft.com/office/drawing/2014/main" id="{C5F06B8E-8987-467B-8AEF-6FD1558DEE13}"/>
                </a:ext>
              </a:extLst>
            </p:cNvPr>
            <p:cNvCxnSpPr>
              <a:cxnSpLocks/>
            </p:cNvCxnSpPr>
            <p:nvPr/>
          </p:nvCxnSpPr>
          <p:spPr>
            <a:xfrm>
              <a:off x="3409950" y="1485900"/>
              <a:ext cx="0" cy="108585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2E969D57-FA07-4648-8393-08E585789745}"/>
                </a:ext>
              </a:extLst>
            </p:cNvPr>
            <p:cNvCxnSpPr>
              <a:cxnSpLocks/>
            </p:cNvCxnSpPr>
            <p:nvPr/>
          </p:nvCxnSpPr>
          <p:spPr>
            <a:xfrm>
              <a:off x="6019800" y="1485900"/>
              <a:ext cx="0" cy="108585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0" name="Imagen 9">
            <a:extLst>
              <a:ext uri="{FF2B5EF4-FFF2-40B4-BE49-F238E27FC236}">
                <a16:creationId xmlns:a16="http://schemas.microsoft.com/office/drawing/2014/main" id="{91574DCB-28CC-46F7-936D-D26750C3D9B1}"/>
              </a:ext>
            </a:extLst>
          </p:cNvPr>
          <p:cNvPicPr>
            <a:picLocks noChangeAspect="1"/>
          </p:cNvPicPr>
          <p:nvPr/>
        </p:nvPicPr>
        <p:blipFill>
          <a:blip r:embed="rId3"/>
          <a:stretch>
            <a:fillRect/>
          </a:stretch>
        </p:blipFill>
        <p:spPr>
          <a:xfrm>
            <a:off x="8548689" y="3322962"/>
            <a:ext cx="2581275" cy="1865416"/>
          </a:xfrm>
          <a:prstGeom prst="rect">
            <a:avLst/>
          </a:prstGeom>
        </p:spPr>
      </p:pic>
      <p:pic>
        <p:nvPicPr>
          <p:cNvPr id="13" name="Imagen 12">
            <a:extLst>
              <a:ext uri="{FF2B5EF4-FFF2-40B4-BE49-F238E27FC236}">
                <a16:creationId xmlns:a16="http://schemas.microsoft.com/office/drawing/2014/main" id="{6B239AE0-0123-4587-87F5-252D499F79C7}"/>
              </a:ext>
            </a:extLst>
          </p:cNvPr>
          <p:cNvPicPr>
            <a:picLocks noChangeAspect="1"/>
          </p:cNvPicPr>
          <p:nvPr/>
        </p:nvPicPr>
        <p:blipFill>
          <a:blip r:embed="rId4"/>
          <a:stretch>
            <a:fillRect/>
          </a:stretch>
        </p:blipFill>
        <p:spPr>
          <a:xfrm>
            <a:off x="5122071" y="3285640"/>
            <a:ext cx="2581275" cy="1865415"/>
          </a:xfrm>
          <a:prstGeom prst="rect">
            <a:avLst/>
          </a:prstGeom>
        </p:spPr>
      </p:pic>
      <p:sp>
        <p:nvSpPr>
          <p:cNvPr id="15" name="CuadroTexto 14">
            <a:extLst>
              <a:ext uri="{FF2B5EF4-FFF2-40B4-BE49-F238E27FC236}">
                <a16:creationId xmlns:a16="http://schemas.microsoft.com/office/drawing/2014/main" id="{E7A3F13E-40DD-42CB-9EA7-DAE28A03B624}"/>
              </a:ext>
            </a:extLst>
          </p:cNvPr>
          <p:cNvSpPr txBox="1"/>
          <p:nvPr/>
        </p:nvSpPr>
        <p:spPr>
          <a:xfrm>
            <a:off x="7191375" y="944411"/>
            <a:ext cx="2714627" cy="369332"/>
          </a:xfrm>
          <a:prstGeom prst="rect">
            <a:avLst/>
          </a:prstGeom>
          <a:noFill/>
        </p:spPr>
        <p:txBody>
          <a:bodyPr wrap="square" rtlCol="0">
            <a:spAutoFit/>
          </a:bodyPr>
          <a:lstStyle/>
          <a:p>
            <a:pPr algn="ctr"/>
            <a:r>
              <a:rPr lang="es-PE" b="1" u="sng" dirty="0"/>
              <a:t>K: Óptimo</a:t>
            </a:r>
          </a:p>
        </p:txBody>
      </p:sp>
      <p:sp>
        <p:nvSpPr>
          <p:cNvPr id="23" name="CuadroTexto 22">
            <a:extLst>
              <a:ext uri="{FF2B5EF4-FFF2-40B4-BE49-F238E27FC236}">
                <a16:creationId xmlns:a16="http://schemas.microsoft.com/office/drawing/2014/main" id="{109324CA-31FB-4B6A-B6E9-41496A60ABDF}"/>
              </a:ext>
            </a:extLst>
          </p:cNvPr>
          <p:cNvSpPr txBox="1"/>
          <p:nvPr/>
        </p:nvSpPr>
        <p:spPr>
          <a:xfrm>
            <a:off x="444313" y="2514600"/>
            <a:ext cx="1276350" cy="369332"/>
          </a:xfrm>
          <a:prstGeom prst="rect">
            <a:avLst/>
          </a:prstGeom>
          <a:noFill/>
        </p:spPr>
        <p:txBody>
          <a:bodyPr wrap="square" rtlCol="0">
            <a:spAutoFit/>
          </a:bodyPr>
          <a:lstStyle/>
          <a:p>
            <a:r>
              <a:rPr lang="es-PE" dirty="0">
                <a:solidFill>
                  <a:schemeClr val="bg2">
                    <a:lumMod val="50000"/>
                  </a:schemeClr>
                </a:solidFill>
              </a:rPr>
              <a:t>Matriz:</a:t>
            </a:r>
          </a:p>
        </p:txBody>
      </p:sp>
      <p:sp>
        <p:nvSpPr>
          <p:cNvPr id="27" name="CuadroTexto 26">
            <a:extLst>
              <a:ext uri="{FF2B5EF4-FFF2-40B4-BE49-F238E27FC236}">
                <a16:creationId xmlns:a16="http://schemas.microsoft.com/office/drawing/2014/main" id="{639F4060-233A-4137-9404-3E067B8BB0F7}"/>
              </a:ext>
            </a:extLst>
          </p:cNvPr>
          <p:cNvSpPr txBox="1"/>
          <p:nvPr/>
        </p:nvSpPr>
        <p:spPr>
          <a:xfrm>
            <a:off x="1282512" y="2497833"/>
            <a:ext cx="1752601" cy="369332"/>
          </a:xfrm>
          <a:prstGeom prst="rect">
            <a:avLst/>
          </a:prstGeom>
          <a:noFill/>
        </p:spPr>
        <p:txBody>
          <a:bodyPr wrap="square">
            <a:spAutoFit/>
          </a:bodyPr>
          <a:lstStyle/>
          <a:p>
            <a:r>
              <a:rPr lang="es-PE" dirty="0" err="1">
                <a:solidFill>
                  <a:schemeClr val="bg2">
                    <a:lumMod val="50000"/>
                  </a:schemeClr>
                </a:solidFill>
              </a:rPr>
              <a:t>CountVectorizer</a:t>
            </a:r>
            <a:endParaRPr lang="es-PE" dirty="0">
              <a:solidFill>
                <a:schemeClr val="bg2">
                  <a:lumMod val="50000"/>
                </a:schemeClr>
              </a:solidFill>
            </a:endParaRPr>
          </a:p>
        </p:txBody>
      </p:sp>
      <p:sp>
        <p:nvSpPr>
          <p:cNvPr id="28" name="CuadroTexto 27">
            <a:extLst>
              <a:ext uri="{FF2B5EF4-FFF2-40B4-BE49-F238E27FC236}">
                <a16:creationId xmlns:a16="http://schemas.microsoft.com/office/drawing/2014/main" id="{67A35387-9E0F-4B75-BBC1-20D933CC7B2C}"/>
              </a:ext>
            </a:extLst>
          </p:cNvPr>
          <p:cNvSpPr txBox="1"/>
          <p:nvPr/>
        </p:nvSpPr>
        <p:spPr>
          <a:xfrm>
            <a:off x="452154" y="3010140"/>
            <a:ext cx="1276350" cy="369332"/>
          </a:xfrm>
          <a:prstGeom prst="rect">
            <a:avLst/>
          </a:prstGeom>
          <a:noFill/>
        </p:spPr>
        <p:txBody>
          <a:bodyPr wrap="square" rtlCol="0">
            <a:spAutoFit/>
          </a:bodyPr>
          <a:lstStyle/>
          <a:p>
            <a:r>
              <a:rPr lang="es-PE" dirty="0">
                <a:solidFill>
                  <a:schemeClr val="bg2">
                    <a:lumMod val="50000"/>
                  </a:schemeClr>
                </a:solidFill>
              </a:rPr>
              <a:t>Escalar:</a:t>
            </a:r>
          </a:p>
        </p:txBody>
      </p:sp>
      <p:sp>
        <p:nvSpPr>
          <p:cNvPr id="29" name="CuadroTexto 28">
            <a:extLst>
              <a:ext uri="{FF2B5EF4-FFF2-40B4-BE49-F238E27FC236}">
                <a16:creationId xmlns:a16="http://schemas.microsoft.com/office/drawing/2014/main" id="{55D9CACF-723D-41B7-9892-A428F11C6D9D}"/>
              </a:ext>
            </a:extLst>
          </p:cNvPr>
          <p:cNvSpPr txBox="1"/>
          <p:nvPr/>
        </p:nvSpPr>
        <p:spPr>
          <a:xfrm>
            <a:off x="1368237" y="2987045"/>
            <a:ext cx="1752601" cy="369332"/>
          </a:xfrm>
          <a:prstGeom prst="rect">
            <a:avLst/>
          </a:prstGeom>
          <a:noFill/>
        </p:spPr>
        <p:txBody>
          <a:bodyPr wrap="square">
            <a:spAutoFit/>
          </a:bodyPr>
          <a:lstStyle/>
          <a:p>
            <a:r>
              <a:rPr lang="es-PE" dirty="0" err="1">
                <a:solidFill>
                  <a:schemeClr val="bg2">
                    <a:lumMod val="50000"/>
                  </a:schemeClr>
                </a:solidFill>
              </a:rPr>
              <a:t>MaxAbsScaler</a:t>
            </a:r>
            <a:endParaRPr lang="es-PE" dirty="0">
              <a:solidFill>
                <a:schemeClr val="bg2">
                  <a:lumMod val="50000"/>
                </a:schemeClr>
              </a:solidFill>
            </a:endParaRPr>
          </a:p>
        </p:txBody>
      </p:sp>
      <p:sp>
        <p:nvSpPr>
          <p:cNvPr id="26" name="CuadroTexto 25">
            <a:extLst>
              <a:ext uri="{FF2B5EF4-FFF2-40B4-BE49-F238E27FC236}">
                <a16:creationId xmlns:a16="http://schemas.microsoft.com/office/drawing/2014/main" id="{6E6559AE-4DC3-4055-8A3B-C0650A288097}"/>
              </a:ext>
            </a:extLst>
          </p:cNvPr>
          <p:cNvSpPr txBox="1"/>
          <p:nvPr/>
        </p:nvSpPr>
        <p:spPr>
          <a:xfrm>
            <a:off x="346680" y="3409909"/>
            <a:ext cx="3571875" cy="307777"/>
          </a:xfrm>
          <a:prstGeom prst="rect">
            <a:avLst/>
          </a:prstGeom>
          <a:noFill/>
        </p:spPr>
        <p:txBody>
          <a:bodyPr wrap="square" rtlCol="0">
            <a:spAutoFit/>
          </a:bodyPr>
          <a:lstStyle/>
          <a:p>
            <a:r>
              <a:rPr lang="es-PE" sz="1400" dirty="0"/>
              <a:t>Por el </a:t>
            </a:r>
            <a:r>
              <a:rPr lang="es-PE" sz="1400" dirty="0" err="1"/>
              <a:t>Sparse</a:t>
            </a:r>
            <a:r>
              <a:rPr lang="es-PE" sz="1400" dirty="0"/>
              <a:t> (número de ceros)</a:t>
            </a:r>
          </a:p>
        </p:txBody>
      </p:sp>
      <p:sp>
        <p:nvSpPr>
          <p:cNvPr id="30" name="Elipse 29">
            <a:extLst>
              <a:ext uri="{FF2B5EF4-FFF2-40B4-BE49-F238E27FC236}">
                <a16:creationId xmlns:a16="http://schemas.microsoft.com/office/drawing/2014/main" id="{93E66541-CCE9-4A65-AC3E-DFBB03A0E2DD}"/>
              </a:ext>
            </a:extLst>
          </p:cNvPr>
          <p:cNvSpPr/>
          <p:nvPr/>
        </p:nvSpPr>
        <p:spPr>
          <a:xfrm>
            <a:off x="8349639" y="5537259"/>
            <a:ext cx="360000" cy="360000"/>
          </a:xfrm>
          <a:prstGeom prst="ellipse">
            <a:avLst/>
          </a:prstGeom>
          <a:solidFill>
            <a:schemeClr val="accent6">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1" name="CuadroTexto 30">
            <a:extLst>
              <a:ext uri="{FF2B5EF4-FFF2-40B4-BE49-F238E27FC236}">
                <a16:creationId xmlns:a16="http://schemas.microsoft.com/office/drawing/2014/main" id="{C546D22A-D988-4A13-9128-7F74B403128D}"/>
              </a:ext>
            </a:extLst>
          </p:cNvPr>
          <p:cNvSpPr txBox="1"/>
          <p:nvPr/>
        </p:nvSpPr>
        <p:spPr>
          <a:xfrm>
            <a:off x="8987083" y="5421650"/>
            <a:ext cx="2807250" cy="677108"/>
          </a:xfrm>
          <a:prstGeom prst="rect">
            <a:avLst/>
          </a:prstGeom>
          <a:noFill/>
        </p:spPr>
        <p:txBody>
          <a:bodyPr wrap="square" rtlCol="0">
            <a:spAutoFit/>
          </a:bodyPr>
          <a:lstStyle/>
          <a:p>
            <a:r>
              <a:rPr lang="es-PE" sz="2000" b="1" dirty="0"/>
              <a:t>21 </a:t>
            </a:r>
            <a:r>
              <a:rPr lang="es-PE" dirty="0"/>
              <a:t>documentos Los agrupa en un solo </a:t>
            </a:r>
            <a:r>
              <a:rPr lang="es-PE" dirty="0" err="1"/>
              <a:t>Cluster</a:t>
            </a:r>
            <a:r>
              <a:rPr lang="es-PE" dirty="0"/>
              <a:t> </a:t>
            </a:r>
          </a:p>
        </p:txBody>
      </p:sp>
      <p:sp>
        <p:nvSpPr>
          <p:cNvPr id="33" name="Elipse 32">
            <a:extLst>
              <a:ext uri="{FF2B5EF4-FFF2-40B4-BE49-F238E27FC236}">
                <a16:creationId xmlns:a16="http://schemas.microsoft.com/office/drawing/2014/main" id="{4F51EB15-A24D-401D-AE1C-697AAF413DD9}"/>
              </a:ext>
            </a:extLst>
          </p:cNvPr>
          <p:cNvSpPr/>
          <p:nvPr/>
        </p:nvSpPr>
        <p:spPr>
          <a:xfrm>
            <a:off x="4730884" y="5578222"/>
            <a:ext cx="360000" cy="360000"/>
          </a:xfrm>
          <a:prstGeom prst="ellipse">
            <a:avLst/>
          </a:prstGeom>
          <a:solidFill>
            <a:schemeClr val="accent6">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CuadroTexto 33">
            <a:extLst>
              <a:ext uri="{FF2B5EF4-FFF2-40B4-BE49-F238E27FC236}">
                <a16:creationId xmlns:a16="http://schemas.microsoft.com/office/drawing/2014/main" id="{87AEE070-0944-45D8-BA22-FF19285B986C}"/>
              </a:ext>
            </a:extLst>
          </p:cNvPr>
          <p:cNvSpPr txBox="1"/>
          <p:nvPr/>
        </p:nvSpPr>
        <p:spPr>
          <a:xfrm>
            <a:off x="5273551" y="5486654"/>
            <a:ext cx="1827567" cy="954107"/>
          </a:xfrm>
          <a:prstGeom prst="rect">
            <a:avLst/>
          </a:prstGeom>
          <a:noFill/>
        </p:spPr>
        <p:txBody>
          <a:bodyPr wrap="square" rtlCol="0">
            <a:spAutoFit/>
          </a:bodyPr>
          <a:lstStyle/>
          <a:p>
            <a:r>
              <a:rPr lang="es-PE" sz="2000" b="1" dirty="0"/>
              <a:t>3</a:t>
            </a:r>
            <a:r>
              <a:rPr lang="es-PE" dirty="0"/>
              <a:t> documentos no se pueden agrupar</a:t>
            </a:r>
          </a:p>
        </p:txBody>
      </p:sp>
      <p:graphicFrame>
        <p:nvGraphicFramePr>
          <p:cNvPr id="35" name="Tabla 34">
            <a:extLst>
              <a:ext uri="{FF2B5EF4-FFF2-40B4-BE49-F238E27FC236}">
                <a16:creationId xmlns:a16="http://schemas.microsoft.com/office/drawing/2014/main" id="{B3382ED4-E6DD-47B7-A9DA-E80C443B826B}"/>
              </a:ext>
            </a:extLst>
          </p:cNvPr>
          <p:cNvGraphicFramePr>
            <a:graphicFrameLocks noGrp="1"/>
          </p:cNvGraphicFramePr>
          <p:nvPr/>
        </p:nvGraphicFramePr>
        <p:xfrm>
          <a:off x="7473339" y="5442194"/>
          <a:ext cx="876300" cy="1333500"/>
        </p:xfrm>
        <a:graphic>
          <a:graphicData uri="http://schemas.openxmlformats.org/drawingml/2006/table">
            <a:tbl>
              <a:tblPr/>
              <a:tblGrid>
                <a:gridCol w="876300">
                  <a:extLst>
                    <a:ext uri="{9D8B030D-6E8A-4147-A177-3AD203B41FA5}">
                      <a16:colId xmlns:a16="http://schemas.microsoft.com/office/drawing/2014/main" val="723628446"/>
                    </a:ext>
                  </a:extLst>
                </a:gridCol>
              </a:tblGrid>
              <a:tr h="190500">
                <a:tc>
                  <a:txBody>
                    <a:bodyPr/>
                    <a:lstStyle/>
                    <a:p>
                      <a:pPr algn="l" fontAlgn="ctr"/>
                      <a:r>
                        <a:rPr lang="es-PE" sz="1100" b="0" i="0" u="none" strike="noStrike">
                          <a:solidFill>
                            <a:srgbClr val="000000"/>
                          </a:solidFill>
                          <a:effectLst/>
                          <a:latin typeface="Courier New" panose="02070309020205020404" pitchFamily="49" charset="0"/>
                        </a:rPr>
                        <a:t>Cluster</a:t>
                      </a:r>
                    </a:p>
                  </a:txBody>
                  <a:tcPr marL="9525" marR="9525" marT="9525" marB="0" anchor="ctr">
                    <a:lnL>
                      <a:noFill/>
                    </a:lnL>
                    <a:lnR>
                      <a:noFill/>
                    </a:lnR>
                    <a:lnT>
                      <a:noFill/>
                    </a:lnT>
                    <a:lnB>
                      <a:noFill/>
                    </a:lnB>
                  </a:tcPr>
                </a:tc>
                <a:extLst>
                  <a:ext uri="{0D108BD9-81ED-4DB2-BD59-A6C34878D82A}">
                    <a16:rowId xmlns:a16="http://schemas.microsoft.com/office/drawing/2014/main" val="1194435159"/>
                  </a:ext>
                </a:extLst>
              </a:tr>
              <a:tr h="190500">
                <a:tc>
                  <a:txBody>
                    <a:bodyPr/>
                    <a:lstStyle/>
                    <a:p>
                      <a:pPr algn="l" fontAlgn="ctr"/>
                      <a:r>
                        <a:rPr lang="es-PE" sz="1100" b="0" i="0" u="none" strike="noStrike">
                          <a:solidFill>
                            <a:srgbClr val="000000"/>
                          </a:solidFill>
                          <a:effectLst/>
                          <a:latin typeface="Courier New" panose="02070309020205020404" pitchFamily="49" charset="0"/>
                        </a:rPr>
                        <a:t>0     1</a:t>
                      </a:r>
                    </a:p>
                  </a:txBody>
                  <a:tcPr marL="9525" marR="9525" marT="9525" marB="0" anchor="ctr">
                    <a:lnL>
                      <a:noFill/>
                    </a:lnL>
                    <a:lnR>
                      <a:noFill/>
                    </a:lnR>
                    <a:lnT>
                      <a:noFill/>
                    </a:lnT>
                    <a:lnB>
                      <a:noFill/>
                    </a:lnB>
                  </a:tcPr>
                </a:tc>
                <a:extLst>
                  <a:ext uri="{0D108BD9-81ED-4DB2-BD59-A6C34878D82A}">
                    <a16:rowId xmlns:a16="http://schemas.microsoft.com/office/drawing/2014/main" val="90454986"/>
                  </a:ext>
                </a:extLst>
              </a:tr>
              <a:tr h="190500">
                <a:tc>
                  <a:txBody>
                    <a:bodyPr/>
                    <a:lstStyle/>
                    <a:p>
                      <a:pPr algn="l" fontAlgn="ctr"/>
                      <a:r>
                        <a:rPr lang="es-PE" sz="1100" b="0" i="0" u="none" strike="noStrike">
                          <a:solidFill>
                            <a:srgbClr val="000000"/>
                          </a:solidFill>
                          <a:effectLst/>
                          <a:latin typeface="Courier New" panose="02070309020205020404" pitchFamily="49" charset="0"/>
                        </a:rPr>
                        <a:t>1    12</a:t>
                      </a:r>
                    </a:p>
                  </a:txBody>
                  <a:tcPr marL="9525" marR="9525" marT="9525" marB="0" anchor="ctr">
                    <a:lnL>
                      <a:noFill/>
                    </a:lnL>
                    <a:lnR>
                      <a:noFill/>
                    </a:lnR>
                    <a:lnT>
                      <a:noFill/>
                    </a:lnT>
                    <a:lnB>
                      <a:noFill/>
                    </a:lnB>
                  </a:tcPr>
                </a:tc>
                <a:extLst>
                  <a:ext uri="{0D108BD9-81ED-4DB2-BD59-A6C34878D82A}">
                    <a16:rowId xmlns:a16="http://schemas.microsoft.com/office/drawing/2014/main" val="3374702891"/>
                  </a:ext>
                </a:extLst>
              </a:tr>
              <a:tr h="190500">
                <a:tc>
                  <a:txBody>
                    <a:bodyPr/>
                    <a:lstStyle/>
                    <a:p>
                      <a:pPr algn="l" fontAlgn="ctr"/>
                      <a:r>
                        <a:rPr lang="es-PE" sz="1100" b="0" i="0" u="none" strike="noStrike">
                          <a:solidFill>
                            <a:srgbClr val="000000"/>
                          </a:solidFill>
                          <a:effectLst/>
                          <a:latin typeface="Courier New" panose="02070309020205020404" pitchFamily="49" charset="0"/>
                        </a:rPr>
                        <a:t>2     1</a:t>
                      </a:r>
                    </a:p>
                  </a:txBody>
                  <a:tcPr marL="9525" marR="9525" marT="9525" marB="0" anchor="ctr">
                    <a:lnL>
                      <a:noFill/>
                    </a:lnL>
                    <a:lnR>
                      <a:noFill/>
                    </a:lnR>
                    <a:lnT>
                      <a:noFill/>
                    </a:lnT>
                    <a:lnB>
                      <a:noFill/>
                    </a:lnB>
                  </a:tcPr>
                </a:tc>
                <a:extLst>
                  <a:ext uri="{0D108BD9-81ED-4DB2-BD59-A6C34878D82A}">
                    <a16:rowId xmlns:a16="http://schemas.microsoft.com/office/drawing/2014/main" val="2819627029"/>
                  </a:ext>
                </a:extLst>
              </a:tr>
              <a:tr h="190500">
                <a:tc>
                  <a:txBody>
                    <a:bodyPr/>
                    <a:lstStyle/>
                    <a:p>
                      <a:pPr algn="l" fontAlgn="ctr"/>
                      <a:r>
                        <a:rPr lang="es-PE" sz="1100" b="0" i="0" u="none" strike="noStrike">
                          <a:solidFill>
                            <a:srgbClr val="000000"/>
                          </a:solidFill>
                          <a:effectLst/>
                          <a:latin typeface="Courier New" panose="02070309020205020404" pitchFamily="49" charset="0"/>
                        </a:rPr>
                        <a:t>3     1</a:t>
                      </a:r>
                    </a:p>
                  </a:txBody>
                  <a:tcPr marL="9525" marR="9525" marT="9525" marB="0" anchor="ctr">
                    <a:lnL>
                      <a:noFill/>
                    </a:lnL>
                    <a:lnR>
                      <a:noFill/>
                    </a:lnR>
                    <a:lnT>
                      <a:noFill/>
                    </a:lnT>
                    <a:lnB>
                      <a:noFill/>
                    </a:lnB>
                  </a:tcPr>
                </a:tc>
                <a:extLst>
                  <a:ext uri="{0D108BD9-81ED-4DB2-BD59-A6C34878D82A}">
                    <a16:rowId xmlns:a16="http://schemas.microsoft.com/office/drawing/2014/main" val="3334127042"/>
                  </a:ext>
                </a:extLst>
              </a:tr>
              <a:tr h="190500">
                <a:tc>
                  <a:txBody>
                    <a:bodyPr/>
                    <a:lstStyle/>
                    <a:p>
                      <a:pPr algn="l" fontAlgn="ctr"/>
                      <a:r>
                        <a:rPr lang="es-PE" sz="1100" b="0" i="0" u="none" strike="noStrike">
                          <a:solidFill>
                            <a:srgbClr val="000000"/>
                          </a:solidFill>
                          <a:effectLst/>
                          <a:latin typeface="Courier New" panose="02070309020205020404" pitchFamily="49" charset="0"/>
                        </a:rPr>
                        <a:t>4     2</a:t>
                      </a:r>
                    </a:p>
                  </a:txBody>
                  <a:tcPr marL="9525" marR="9525" marT="9525" marB="0" anchor="ctr">
                    <a:lnL>
                      <a:noFill/>
                    </a:lnL>
                    <a:lnR>
                      <a:noFill/>
                    </a:lnR>
                    <a:lnT>
                      <a:noFill/>
                    </a:lnT>
                    <a:lnB>
                      <a:noFill/>
                    </a:lnB>
                  </a:tcPr>
                </a:tc>
                <a:extLst>
                  <a:ext uri="{0D108BD9-81ED-4DB2-BD59-A6C34878D82A}">
                    <a16:rowId xmlns:a16="http://schemas.microsoft.com/office/drawing/2014/main" val="3895830228"/>
                  </a:ext>
                </a:extLst>
              </a:tr>
              <a:tr h="190500">
                <a:tc>
                  <a:txBody>
                    <a:bodyPr/>
                    <a:lstStyle/>
                    <a:p>
                      <a:pPr algn="l" fontAlgn="ctr"/>
                      <a:r>
                        <a:rPr lang="es-PE" sz="1100" b="0" i="0" u="none" strike="noStrike" dirty="0">
                          <a:solidFill>
                            <a:srgbClr val="000000"/>
                          </a:solidFill>
                          <a:effectLst/>
                          <a:latin typeface="Courier New" panose="02070309020205020404" pitchFamily="49" charset="0"/>
                        </a:rPr>
                        <a:t>5     6</a:t>
                      </a:r>
                    </a:p>
                  </a:txBody>
                  <a:tcPr marL="9525" marR="9525" marT="9525" marB="0" anchor="ctr">
                    <a:lnL>
                      <a:noFill/>
                    </a:lnL>
                    <a:lnR>
                      <a:noFill/>
                    </a:lnR>
                    <a:lnT>
                      <a:noFill/>
                    </a:lnT>
                    <a:lnB>
                      <a:noFill/>
                    </a:lnB>
                  </a:tcPr>
                </a:tc>
                <a:extLst>
                  <a:ext uri="{0D108BD9-81ED-4DB2-BD59-A6C34878D82A}">
                    <a16:rowId xmlns:a16="http://schemas.microsoft.com/office/drawing/2014/main" val="3878149037"/>
                  </a:ext>
                </a:extLst>
              </a:tr>
            </a:tbl>
          </a:graphicData>
        </a:graphic>
      </p:graphicFrame>
      <p:sp>
        <p:nvSpPr>
          <p:cNvPr id="36" name="Rectángulo 35">
            <a:extLst>
              <a:ext uri="{FF2B5EF4-FFF2-40B4-BE49-F238E27FC236}">
                <a16:creationId xmlns:a16="http://schemas.microsoft.com/office/drawing/2014/main" id="{1AA8984B-3621-4A74-9B91-D094C72ABC87}"/>
              </a:ext>
            </a:extLst>
          </p:cNvPr>
          <p:cNvSpPr/>
          <p:nvPr/>
        </p:nvSpPr>
        <p:spPr>
          <a:xfrm>
            <a:off x="8709639" y="6246140"/>
            <a:ext cx="3084694" cy="47742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dirty="0">
                <a:solidFill>
                  <a:schemeClr val="tx1">
                    <a:lumMod val="65000"/>
                    <a:lumOff val="35000"/>
                  </a:schemeClr>
                </a:solidFill>
              </a:rPr>
              <a:t>Consecuente a lo determinado en la diversidad léxica</a:t>
            </a:r>
          </a:p>
        </p:txBody>
      </p:sp>
      <p:cxnSp>
        <p:nvCxnSpPr>
          <p:cNvPr id="38" name="Conector recto 37">
            <a:extLst>
              <a:ext uri="{FF2B5EF4-FFF2-40B4-BE49-F238E27FC236}">
                <a16:creationId xmlns:a16="http://schemas.microsoft.com/office/drawing/2014/main" id="{E04FB62C-C764-4780-82A4-297042797063}"/>
              </a:ext>
            </a:extLst>
          </p:cNvPr>
          <p:cNvCxnSpPr/>
          <p:nvPr/>
        </p:nvCxnSpPr>
        <p:spPr>
          <a:xfrm>
            <a:off x="3881440" y="1332404"/>
            <a:ext cx="0" cy="5108357"/>
          </a:xfrm>
          <a:prstGeom prst="line">
            <a:avLst/>
          </a:prstGeom>
        </p:spPr>
        <p:style>
          <a:lnRef idx="1">
            <a:schemeClr val="accent1"/>
          </a:lnRef>
          <a:fillRef idx="0">
            <a:schemeClr val="accent1"/>
          </a:fillRef>
          <a:effectRef idx="0">
            <a:schemeClr val="accent1"/>
          </a:effectRef>
          <a:fontRef idx="minor">
            <a:schemeClr val="tx1"/>
          </a:fontRef>
        </p:style>
      </p:cxnSp>
      <p:sp>
        <p:nvSpPr>
          <p:cNvPr id="39" name="CuadroTexto 38">
            <a:extLst>
              <a:ext uri="{FF2B5EF4-FFF2-40B4-BE49-F238E27FC236}">
                <a16:creationId xmlns:a16="http://schemas.microsoft.com/office/drawing/2014/main" id="{C90BE8FA-C3C7-4E96-928C-79A68C95C28D}"/>
              </a:ext>
            </a:extLst>
          </p:cNvPr>
          <p:cNvSpPr txBox="1"/>
          <p:nvPr/>
        </p:nvSpPr>
        <p:spPr>
          <a:xfrm>
            <a:off x="532417" y="1315521"/>
            <a:ext cx="2317943" cy="830997"/>
          </a:xfrm>
          <a:prstGeom prst="rect">
            <a:avLst/>
          </a:prstGeom>
          <a:noFill/>
        </p:spPr>
        <p:txBody>
          <a:bodyPr wrap="square" rtlCol="0">
            <a:spAutoFit/>
          </a:bodyPr>
          <a:lstStyle/>
          <a:p>
            <a:pPr algn="ctr"/>
            <a:r>
              <a:rPr lang="es-PE" sz="2400" b="1" dirty="0"/>
              <a:t>Determinación de la Matriz TF</a:t>
            </a:r>
          </a:p>
        </p:txBody>
      </p:sp>
      <p:pic>
        <p:nvPicPr>
          <p:cNvPr id="40" name="Imagen 39">
            <a:extLst>
              <a:ext uri="{FF2B5EF4-FFF2-40B4-BE49-F238E27FC236}">
                <a16:creationId xmlns:a16="http://schemas.microsoft.com/office/drawing/2014/main" id="{A8738FA0-9606-41C4-8701-DE2EFCC5C99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48018" y="4398542"/>
            <a:ext cx="3314700" cy="1381125"/>
          </a:xfrm>
          <a:prstGeom prst="rect">
            <a:avLst/>
          </a:prstGeom>
        </p:spPr>
      </p:pic>
      <p:pic>
        <p:nvPicPr>
          <p:cNvPr id="32" name="Imagen 31">
            <a:extLst>
              <a:ext uri="{FF2B5EF4-FFF2-40B4-BE49-F238E27FC236}">
                <a16:creationId xmlns:a16="http://schemas.microsoft.com/office/drawing/2014/main" id="{938BB332-9A2F-4615-89FD-026E3BE613D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098329" y="555029"/>
            <a:ext cx="2045017" cy="1185417"/>
          </a:xfrm>
          <a:prstGeom prst="rect">
            <a:avLst/>
          </a:prstGeom>
        </p:spPr>
      </p:pic>
    </p:spTree>
    <p:extLst>
      <p:ext uri="{BB962C8B-B14F-4D97-AF65-F5344CB8AC3E}">
        <p14:creationId xmlns:p14="http://schemas.microsoft.com/office/powerpoint/2010/main" val="2080295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ángulo 48">
            <a:extLst>
              <a:ext uri="{FF2B5EF4-FFF2-40B4-BE49-F238E27FC236}">
                <a16:creationId xmlns:a16="http://schemas.microsoft.com/office/drawing/2014/main" id="{976CEE77-F589-42F5-9F5A-47F6A2911A07}"/>
              </a:ext>
            </a:extLst>
          </p:cNvPr>
          <p:cNvSpPr/>
          <p:nvPr/>
        </p:nvSpPr>
        <p:spPr>
          <a:xfrm>
            <a:off x="8832299" y="525873"/>
            <a:ext cx="3359701" cy="633212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1" name="Google Shape;67;p2">
            <a:extLst>
              <a:ext uri="{FF2B5EF4-FFF2-40B4-BE49-F238E27FC236}">
                <a16:creationId xmlns:a16="http://schemas.microsoft.com/office/drawing/2014/main" id="{B96507F8-8EB3-4D7D-81AE-259D3C4D47E2}"/>
              </a:ext>
            </a:extLst>
          </p:cNvPr>
          <p:cNvCxnSpPr>
            <a:cxnSpLocks/>
          </p:cNvCxnSpPr>
          <p:nvPr/>
        </p:nvCxnSpPr>
        <p:spPr>
          <a:xfrm>
            <a:off x="311700" y="525872"/>
            <a:ext cx="11575500" cy="0"/>
          </a:xfrm>
          <a:prstGeom prst="straightConnector1">
            <a:avLst/>
          </a:prstGeom>
          <a:noFill/>
          <a:ln w="9525" cap="flat" cmpd="sng">
            <a:solidFill>
              <a:srgbClr val="005828"/>
            </a:solidFill>
            <a:prstDash val="solid"/>
            <a:round/>
            <a:headEnd type="none" w="sm" len="sm"/>
            <a:tailEnd type="none" w="sm" len="sm"/>
          </a:ln>
          <a:effectLst>
            <a:outerShdw blurRad="50800" dist="38100" dir="2700000" algn="tl" rotWithShape="0">
              <a:srgbClr val="000000">
                <a:alpha val="40000"/>
              </a:srgbClr>
            </a:outerShdw>
          </a:effectLst>
        </p:spPr>
      </p:cxnSp>
      <p:sp>
        <p:nvSpPr>
          <p:cNvPr id="44" name="Google Shape;66;p2">
            <a:extLst>
              <a:ext uri="{FF2B5EF4-FFF2-40B4-BE49-F238E27FC236}">
                <a16:creationId xmlns:a16="http://schemas.microsoft.com/office/drawing/2014/main" id="{CEC417FD-BFF2-4E47-A4A4-53F128141C6A}"/>
              </a:ext>
            </a:extLst>
          </p:cNvPr>
          <p:cNvSpPr txBox="1">
            <a:spLocks/>
          </p:cNvSpPr>
          <p:nvPr/>
        </p:nvSpPr>
        <p:spPr>
          <a:xfrm>
            <a:off x="311700" y="45993"/>
            <a:ext cx="8520600" cy="479879"/>
          </a:xfrm>
          <a:prstGeom prst="rect">
            <a:avLst/>
          </a:prstGeom>
          <a:noFill/>
          <a:ln>
            <a:noFill/>
          </a:ln>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buSzPct val="111111"/>
            </a:pPr>
            <a:r>
              <a:rPr lang="es-PE" sz="2400" b="1" dirty="0"/>
              <a:t>Con la Matriz TF - ITF</a:t>
            </a:r>
          </a:p>
        </p:txBody>
      </p:sp>
      <p:sp>
        <p:nvSpPr>
          <p:cNvPr id="23" name="CuadroTexto 22">
            <a:extLst>
              <a:ext uri="{FF2B5EF4-FFF2-40B4-BE49-F238E27FC236}">
                <a16:creationId xmlns:a16="http://schemas.microsoft.com/office/drawing/2014/main" id="{109324CA-31FB-4B6A-B6E9-41496A60ABDF}"/>
              </a:ext>
            </a:extLst>
          </p:cNvPr>
          <p:cNvSpPr txBox="1"/>
          <p:nvPr/>
        </p:nvSpPr>
        <p:spPr>
          <a:xfrm>
            <a:off x="9387974" y="3428660"/>
            <a:ext cx="1276350" cy="369332"/>
          </a:xfrm>
          <a:prstGeom prst="rect">
            <a:avLst/>
          </a:prstGeom>
          <a:noFill/>
        </p:spPr>
        <p:txBody>
          <a:bodyPr wrap="square" rtlCol="0">
            <a:spAutoFit/>
          </a:bodyPr>
          <a:lstStyle/>
          <a:p>
            <a:r>
              <a:rPr lang="es-PE" dirty="0">
                <a:solidFill>
                  <a:schemeClr val="bg2">
                    <a:lumMod val="50000"/>
                  </a:schemeClr>
                </a:solidFill>
              </a:rPr>
              <a:t>Matriz:</a:t>
            </a:r>
          </a:p>
        </p:txBody>
      </p:sp>
      <p:sp>
        <p:nvSpPr>
          <p:cNvPr id="27" name="CuadroTexto 26">
            <a:extLst>
              <a:ext uri="{FF2B5EF4-FFF2-40B4-BE49-F238E27FC236}">
                <a16:creationId xmlns:a16="http://schemas.microsoft.com/office/drawing/2014/main" id="{639F4060-233A-4137-9404-3E067B8BB0F7}"/>
              </a:ext>
            </a:extLst>
          </p:cNvPr>
          <p:cNvSpPr txBox="1"/>
          <p:nvPr/>
        </p:nvSpPr>
        <p:spPr>
          <a:xfrm>
            <a:off x="10226173" y="3428660"/>
            <a:ext cx="1752601" cy="369332"/>
          </a:xfrm>
          <a:prstGeom prst="rect">
            <a:avLst/>
          </a:prstGeom>
          <a:noFill/>
        </p:spPr>
        <p:txBody>
          <a:bodyPr wrap="square">
            <a:spAutoFit/>
          </a:bodyPr>
          <a:lstStyle/>
          <a:p>
            <a:r>
              <a:rPr lang="es-PE" dirty="0" err="1">
                <a:solidFill>
                  <a:schemeClr val="bg2">
                    <a:lumMod val="50000"/>
                  </a:schemeClr>
                </a:solidFill>
              </a:rPr>
              <a:t>TfidfVectorizer</a:t>
            </a:r>
            <a:endParaRPr lang="es-PE" dirty="0">
              <a:solidFill>
                <a:schemeClr val="bg2">
                  <a:lumMod val="50000"/>
                </a:schemeClr>
              </a:solidFill>
            </a:endParaRPr>
          </a:p>
        </p:txBody>
      </p:sp>
      <p:sp>
        <p:nvSpPr>
          <p:cNvPr id="39" name="CuadroTexto 38">
            <a:extLst>
              <a:ext uri="{FF2B5EF4-FFF2-40B4-BE49-F238E27FC236}">
                <a16:creationId xmlns:a16="http://schemas.microsoft.com/office/drawing/2014/main" id="{C90BE8FA-C3C7-4E96-928C-79A68C95C28D}"/>
              </a:ext>
            </a:extLst>
          </p:cNvPr>
          <p:cNvSpPr txBox="1"/>
          <p:nvPr/>
        </p:nvSpPr>
        <p:spPr>
          <a:xfrm>
            <a:off x="9104602" y="2336628"/>
            <a:ext cx="2874172" cy="830997"/>
          </a:xfrm>
          <a:prstGeom prst="rect">
            <a:avLst/>
          </a:prstGeom>
          <a:noFill/>
        </p:spPr>
        <p:txBody>
          <a:bodyPr wrap="square" rtlCol="0">
            <a:spAutoFit/>
          </a:bodyPr>
          <a:lstStyle/>
          <a:p>
            <a:pPr algn="ctr"/>
            <a:r>
              <a:rPr lang="es-PE" sz="2400" b="1" dirty="0"/>
              <a:t>Determinación de la Matriz TF -IDF</a:t>
            </a:r>
          </a:p>
        </p:txBody>
      </p:sp>
      <p:pic>
        <p:nvPicPr>
          <p:cNvPr id="41" name="Imagen 40">
            <a:extLst>
              <a:ext uri="{FF2B5EF4-FFF2-40B4-BE49-F238E27FC236}">
                <a16:creationId xmlns:a16="http://schemas.microsoft.com/office/drawing/2014/main" id="{68DDC192-ABEC-4F41-94F9-0B82ABAEF1B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933757" y="815545"/>
            <a:ext cx="2045017" cy="1185417"/>
          </a:xfrm>
          <a:prstGeom prst="rect">
            <a:avLst/>
          </a:prstGeom>
        </p:spPr>
      </p:pic>
      <p:pic>
        <p:nvPicPr>
          <p:cNvPr id="43" name="Imagen 42">
            <a:extLst>
              <a:ext uri="{FF2B5EF4-FFF2-40B4-BE49-F238E27FC236}">
                <a16:creationId xmlns:a16="http://schemas.microsoft.com/office/drawing/2014/main" id="{24B0CBBF-2B55-49BD-BCDC-88011B87A939}"/>
              </a:ext>
            </a:extLst>
          </p:cNvPr>
          <p:cNvPicPr>
            <a:picLocks noChangeAspect="1"/>
          </p:cNvPicPr>
          <p:nvPr/>
        </p:nvPicPr>
        <p:blipFill>
          <a:blip r:embed="rId3"/>
          <a:stretch>
            <a:fillRect/>
          </a:stretch>
        </p:blipFill>
        <p:spPr>
          <a:xfrm>
            <a:off x="1773744" y="803681"/>
            <a:ext cx="4743450" cy="2394562"/>
          </a:xfrm>
          <a:prstGeom prst="rect">
            <a:avLst/>
          </a:prstGeom>
        </p:spPr>
      </p:pic>
      <p:pic>
        <p:nvPicPr>
          <p:cNvPr id="42" name="Imagen 41">
            <a:extLst>
              <a:ext uri="{FF2B5EF4-FFF2-40B4-BE49-F238E27FC236}">
                <a16:creationId xmlns:a16="http://schemas.microsoft.com/office/drawing/2014/main" id="{ECC10BD4-2976-4A0A-AFC6-E2CC2E201EA2}"/>
              </a:ext>
            </a:extLst>
          </p:cNvPr>
          <p:cNvPicPr>
            <a:picLocks noChangeAspect="1"/>
          </p:cNvPicPr>
          <p:nvPr/>
        </p:nvPicPr>
        <p:blipFill>
          <a:blip r:embed="rId4"/>
          <a:stretch>
            <a:fillRect/>
          </a:stretch>
        </p:blipFill>
        <p:spPr>
          <a:xfrm>
            <a:off x="1773744" y="3907939"/>
            <a:ext cx="4743450" cy="2394561"/>
          </a:xfrm>
          <a:prstGeom prst="rect">
            <a:avLst/>
          </a:prstGeom>
        </p:spPr>
      </p:pic>
      <p:sp>
        <p:nvSpPr>
          <p:cNvPr id="45" name="Flecha: curvada hacia la izquierda 44">
            <a:extLst>
              <a:ext uri="{FF2B5EF4-FFF2-40B4-BE49-F238E27FC236}">
                <a16:creationId xmlns:a16="http://schemas.microsoft.com/office/drawing/2014/main" id="{8639A10F-4CA4-4841-B2B4-32A9C6055FE7}"/>
              </a:ext>
            </a:extLst>
          </p:cNvPr>
          <p:cNvSpPr/>
          <p:nvPr/>
        </p:nvSpPr>
        <p:spPr>
          <a:xfrm>
            <a:off x="6640485" y="2000962"/>
            <a:ext cx="2045017" cy="3475511"/>
          </a:xfrm>
          <a:prstGeom prst="curvedLeftArrow">
            <a:avLst/>
          </a:prstGeom>
          <a:solidFill>
            <a:schemeClr val="tx2">
              <a:lumMod val="60000"/>
              <a:lumOff val="4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46" name="Rectángulo 45">
            <a:extLst>
              <a:ext uri="{FF2B5EF4-FFF2-40B4-BE49-F238E27FC236}">
                <a16:creationId xmlns:a16="http://schemas.microsoft.com/office/drawing/2014/main" id="{38A9860C-9E7F-4C6F-825F-E1272BFDFC52}"/>
              </a:ext>
            </a:extLst>
          </p:cNvPr>
          <p:cNvSpPr/>
          <p:nvPr/>
        </p:nvSpPr>
        <p:spPr>
          <a:xfrm>
            <a:off x="625208" y="803682"/>
            <a:ext cx="918588" cy="2363944"/>
          </a:xfrm>
          <a:prstGeom prst="rect">
            <a:avLst/>
          </a:prstGeom>
          <a:solidFill>
            <a:schemeClr val="bg2">
              <a:lumMod val="1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PE" sz="1700" dirty="0"/>
              <a:t>FRECUENCIAS</a:t>
            </a:r>
          </a:p>
        </p:txBody>
      </p:sp>
      <p:sp>
        <p:nvSpPr>
          <p:cNvPr id="47" name="Rectángulo 46">
            <a:extLst>
              <a:ext uri="{FF2B5EF4-FFF2-40B4-BE49-F238E27FC236}">
                <a16:creationId xmlns:a16="http://schemas.microsoft.com/office/drawing/2014/main" id="{C9BF48D7-941C-440F-AE92-95F6676269E9}"/>
              </a:ext>
            </a:extLst>
          </p:cNvPr>
          <p:cNvSpPr/>
          <p:nvPr/>
        </p:nvSpPr>
        <p:spPr>
          <a:xfrm>
            <a:off x="625208" y="3907939"/>
            <a:ext cx="918588" cy="2363944"/>
          </a:xfrm>
          <a:prstGeom prst="rect">
            <a:avLst/>
          </a:prstGeom>
          <a:solidFill>
            <a:schemeClr val="bg2">
              <a:lumMod val="1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PE" sz="1700" dirty="0"/>
              <a:t>TF - IDF</a:t>
            </a:r>
          </a:p>
        </p:txBody>
      </p:sp>
      <p:sp>
        <p:nvSpPr>
          <p:cNvPr id="48" name="CuadroTexto 47">
            <a:extLst>
              <a:ext uri="{FF2B5EF4-FFF2-40B4-BE49-F238E27FC236}">
                <a16:creationId xmlns:a16="http://schemas.microsoft.com/office/drawing/2014/main" id="{25A8E081-D454-4230-A8EF-FC475F1F50C7}"/>
              </a:ext>
            </a:extLst>
          </p:cNvPr>
          <p:cNvSpPr txBox="1"/>
          <p:nvPr/>
        </p:nvSpPr>
        <p:spPr>
          <a:xfrm>
            <a:off x="6517194" y="1154657"/>
            <a:ext cx="2315106" cy="830997"/>
          </a:xfrm>
          <a:prstGeom prst="rect">
            <a:avLst/>
          </a:prstGeom>
          <a:noFill/>
        </p:spPr>
        <p:txBody>
          <a:bodyPr wrap="square" rtlCol="0">
            <a:spAutoFit/>
          </a:bodyPr>
          <a:lstStyle/>
          <a:p>
            <a:pPr algn="ctr"/>
            <a:r>
              <a:rPr lang="es-PE" sz="2400" b="1" dirty="0">
                <a:solidFill>
                  <a:schemeClr val="accent1">
                    <a:lumMod val="75000"/>
                  </a:schemeClr>
                </a:solidFill>
              </a:rPr>
              <a:t>Transformación a TF_IDF</a:t>
            </a:r>
          </a:p>
        </p:txBody>
      </p:sp>
    </p:spTree>
    <p:extLst>
      <p:ext uri="{BB962C8B-B14F-4D97-AF65-F5344CB8AC3E}">
        <p14:creationId xmlns:p14="http://schemas.microsoft.com/office/powerpoint/2010/main" val="1747266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Google Shape;67;p2">
            <a:extLst>
              <a:ext uri="{FF2B5EF4-FFF2-40B4-BE49-F238E27FC236}">
                <a16:creationId xmlns:a16="http://schemas.microsoft.com/office/drawing/2014/main" id="{B96507F8-8EB3-4D7D-81AE-259D3C4D47E2}"/>
              </a:ext>
            </a:extLst>
          </p:cNvPr>
          <p:cNvCxnSpPr>
            <a:cxnSpLocks/>
          </p:cNvCxnSpPr>
          <p:nvPr/>
        </p:nvCxnSpPr>
        <p:spPr>
          <a:xfrm>
            <a:off x="121441" y="608178"/>
            <a:ext cx="11575500" cy="0"/>
          </a:xfrm>
          <a:prstGeom prst="straightConnector1">
            <a:avLst/>
          </a:prstGeom>
          <a:noFill/>
          <a:ln w="9525" cap="flat" cmpd="sng">
            <a:solidFill>
              <a:srgbClr val="005828"/>
            </a:solidFill>
            <a:prstDash val="solid"/>
            <a:round/>
            <a:headEnd type="none" w="sm" len="sm"/>
            <a:tailEnd type="none" w="sm" len="sm"/>
          </a:ln>
          <a:effectLst>
            <a:outerShdw blurRad="50800" dist="38100" dir="2700000" algn="tl" rotWithShape="0">
              <a:srgbClr val="000000">
                <a:alpha val="40000"/>
              </a:srgbClr>
            </a:outerShdw>
          </a:effectLst>
        </p:spPr>
      </p:cxnSp>
      <p:sp>
        <p:nvSpPr>
          <p:cNvPr id="44" name="Google Shape;66;p2">
            <a:extLst>
              <a:ext uri="{FF2B5EF4-FFF2-40B4-BE49-F238E27FC236}">
                <a16:creationId xmlns:a16="http://schemas.microsoft.com/office/drawing/2014/main" id="{CEC417FD-BFF2-4E47-A4A4-53F128141C6A}"/>
              </a:ext>
            </a:extLst>
          </p:cNvPr>
          <p:cNvSpPr txBox="1">
            <a:spLocks/>
          </p:cNvSpPr>
          <p:nvPr/>
        </p:nvSpPr>
        <p:spPr>
          <a:xfrm>
            <a:off x="311700" y="45993"/>
            <a:ext cx="8520600" cy="479879"/>
          </a:xfrm>
          <a:prstGeom prst="rect">
            <a:avLst/>
          </a:prstGeom>
          <a:noFill/>
          <a:ln>
            <a:noFill/>
          </a:ln>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buSzPct val="111111"/>
            </a:pPr>
            <a:r>
              <a:rPr lang="es-PE" sz="2400" b="1" dirty="0"/>
              <a:t>Con la Matriz TF</a:t>
            </a:r>
          </a:p>
        </p:txBody>
      </p:sp>
      <p:pic>
        <p:nvPicPr>
          <p:cNvPr id="3" name="Imagen 2">
            <a:extLst>
              <a:ext uri="{FF2B5EF4-FFF2-40B4-BE49-F238E27FC236}">
                <a16:creationId xmlns:a16="http://schemas.microsoft.com/office/drawing/2014/main" id="{64F472CF-0054-4518-A955-2BFC22B1D04E}"/>
              </a:ext>
            </a:extLst>
          </p:cNvPr>
          <p:cNvPicPr>
            <a:picLocks noChangeAspect="1"/>
          </p:cNvPicPr>
          <p:nvPr/>
        </p:nvPicPr>
        <p:blipFill>
          <a:blip r:embed="rId2"/>
          <a:stretch>
            <a:fillRect/>
          </a:stretch>
        </p:blipFill>
        <p:spPr>
          <a:xfrm>
            <a:off x="2451959" y="908731"/>
            <a:ext cx="7461664" cy="1865416"/>
          </a:xfrm>
          <a:prstGeom prst="rect">
            <a:avLst/>
          </a:prstGeom>
        </p:spPr>
      </p:pic>
      <p:sp>
        <p:nvSpPr>
          <p:cNvPr id="4" name="CuadroTexto 3">
            <a:extLst>
              <a:ext uri="{FF2B5EF4-FFF2-40B4-BE49-F238E27FC236}">
                <a16:creationId xmlns:a16="http://schemas.microsoft.com/office/drawing/2014/main" id="{3E250FF6-2D21-48D5-9CF6-2EE6A39439C3}"/>
              </a:ext>
            </a:extLst>
          </p:cNvPr>
          <p:cNvSpPr txBox="1"/>
          <p:nvPr/>
        </p:nvSpPr>
        <p:spPr>
          <a:xfrm>
            <a:off x="4616759" y="993081"/>
            <a:ext cx="514350" cy="461665"/>
          </a:xfrm>
          <a:prstGeom prst="rect">
            <a:avLst/>
          </a:prstGeom>
          <a:noFill/>
        </p:spPr>
        <p:txBody>
          <a:bodyPr wrap="square" rtlCol="0">
            <a:spAutoFit/>
          </a:bodyPr>
          <a:lstStyle/>
          <a:p>
            <a:r>
              <a:rPr lang="es-PE" sz="2400" b="1" dirty="0">
                <a:solidFill>
                  <a:schemeClr val="accent2">
                    <a:lumMod val="50000"/>
                  </a:schemeClr>
                </a:solidFill>
              </a:rPr>
              <a:t>?</a:t>
            </a:r>
          </a:p>
        </p:txBody>
      </p:sp>
      <p:cxnSp>
        <p:nvCxnSpPr>
          <p:cNvPr id="37" name="Conector recto 36">
            <a:extLst>
              <a:ext uri="{FF2B5EF4-FFF2-40B4-BE49-F238E27FC236}">
                <a16:creationId xmlns:a16="http://schemas.microsoft.com/office/drawing/2014/main" id="{CE250CD0-E078-4D6D-9CF6-0371614D9DD8}"/>
              </a:ext>
            </a:extLst>
          </p:cNvPr>
          <p:cNvCxnSpPr>
            <a:cxnSpLocks/>
          </p:cNvCxnSpPr>
          <p:nvPr/>
        </p:nvCxnSpPr>
        <p:spPr>
          <a:xfrm>
            <a:off x="7295668" y="1204914"/>
            <a:ext cx="0" cy="108585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4D9A569F-8A2C-4217-AF3D-8B83A40CC4C3}"/>
              </a:ext>
            </a:extLst>
          </p:cNvPr>
          <p:cNvCxnSpPr>
            <a:cxnSpLocks/>
          </p:cNvCxnSpPr>
          <p:nvPr/>
        </p:nvCxnSpPr>
        <p:spPr>
          <a:xfrm>
            <a:off x="8762518" y="1204914"/>
            <a:ext cx="0" cy="108585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 name="Elipse 5">
            <a:extLst>
              <a:ext uri="{FF2B5EF4-FFF2-40B4-BE49-F238E27FC236}">
                <a16:creationId xmlns:a16="http://schemas.microsoft.com/office/drawing/2014/main" id="{DCB07E21-5376-4807-84D5-5CA35FDA8C32}"/>
              </a:ext>
            </a:extLst>
          </p:cNvPr>
          <p:cNvSpPr/>
          <p:nvPr/>
        </p:nvSpPr>
        <p:spPr>
          <a:xfrm>
            <a:off x="9169709" y="908731"/>
            <a:ext cx="304799" cy="296182"/>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CuadroTexto 7">
            <a:extLst>
              <a:ext uri="{FF2B5EF4-FFF2-40B4-BE49-F238E27FC236}">
                <a16:creationId xmlns:a16="http://schemas.microsoft.com/office/drawing/2014/main" id="{268EDB35-D9FF-4322-87EC-9026F3349474}"/>
              </a:ext>
            </a:extLst>
          </p:cNvPr>
          <p:cNvSpPr txBox="1"/>
          <p:nvPr/>
        </p:nvSpPr>
        <p:spPr>
          <a:xfrm>
            <a:off x="9625723" y="800822"/>
            <a:ext cx="2103604" cy="369332"/>
          </a:xfrm>
          <a:prstGeom prst="rect">
            <a:avLst/>
          </a:prstGeom>
          <a:noFill/>
        </p:spPr>
        <p:txBody>
          <a:bodyPr wrap="square" rtlCol="0">
            <a:spAutoFit/>
          </a:bodyPr>
          <a:lstStyle/>
          <a:p>
            <a:r>
              <a:rPr lang="es-PE" dirty="0">
                <a:solidFill>
                  <a:schemeClr val="accent2">
                    <a:lumMod val="50000"/>
                  </a:schemeClr>
                </a:solidFill>
              </a:rPr>
              <a:t>Muchos Grupos</a:t>
            </a:r>
          </a:p>
        </p:txBody>
      </p:sp>
      <p:pic>
        <p:nvPicPr>
          <p:cNvPr id="16" name="Imagen 15">
            <a:extLst>
              <a:ext uri="{FF2B5EF4-FFF2-40B4-BE49-F238E27FC236}">
                <a16:creationId xmlns:a16="http://schemas.microsoft.com/office/drawing/2014/main" id="{0758201B-6A94-4B38-A311-A8B6544B60D0}"/>
              </a:ext>
            </a:extLst>
          </p:cNvPr>
          <p:cNvPicPr>
            <a:picLocks noChangeAspect="1"/>
          </p:cNvPicPr>
          <p:nvPr/>
        </p:nvPicPr>
        <p:blipFill>
          <a:blip r:embed="rId3"/>
          <a:stretch>
            <a:fillRect/>
          </a:stretch>
        </p:blipFill>
        <p:spPr>
          <a:xfrm>
            <a:off x="6622259" y="3170450"/>
            <a:ext cx="3781425" cy="2628900"/>
          </a:xfrm>
          <a:prstGeom prst="rect">
            <a:avLst/>
          </a:prstGeom>
        </p:spPr>
      </p:pic>
      <p:pic>
        <p:nvPicPr>
          <p:cNvPr id="18" name="Imagen 17">
            <a:extLst>
              <a:ext uri="{FF2B5EF4-FFF2-40B4-BE49-F238E27FC236}">
                <a16:creationId xmlns:a16="http://schemas.microsoft.com/office/drawing/2014/main" id="{E550C841-765F-4CC0-9AFE-D9B69CC4FE0A}"/>
              </a:ext>
            </a:extLst>
          </p:cNvPr>
          <p:cNvPicPr>
            <a:picLocks noChangeAspect="1"/>
          </p:cNvPicPr>
          <p:nvPr/>
        </p:nvPicPr>
        <p:blipFill>
          <a:blip r:embed="rId4"/>
          <a:stretch>
            <a:fillRect/>
          </a:stretch>
        </p:blipFill>
        <p:spPr>
          <a:xfrm>
            <a:off x="2699596" y="3170450"/>
            <a:ext cx="3781426" cy="2686536"/>
          </a:xfrm>
          <a:prstGeom prst="rect">
            <a:avLst/>
          </a:prstGeom>
        </p:spPr>
      </p:pic>
      <p:sp>
        <p:nvSpPr>
          <p:cNvPr id="19" name="Rectángulo 18">
            <a:extLst>
              <a:ext uri="{FF2B5EF4-FFF2-40B4-BE49-F238E27FC236}">
                <a16:creationId xmlns:a16="http://schemas.microsoft.com/office/drawing/2014/main" id="{185A943F-2498-4FDF-8F6F-03011C3D937E}"/>
              </a:ext>
            </a:extLst>
          </p:cNvPr>
          <p:cNvSpPr/>
          <p:nvPr/>
        </p:nvSpPr>
        <p:spPr>
          <a:xfrm>
            <a:off x="7733564" y="3437150"/>
            <a:ext cx="273841" cy="590550"/>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22" name="Conector: angular 21">
            <a:extLst>
              <a:ext uri="{FF2B5EF4-FFF2-40B4-BE49-F238E27FC236}">
                <a16:creationId xmlns:a16="http://schemas.microsoft.com/office/drawing/2014/main" id="{12053411-ED67-4187-BB3F-09697F2C23C0}"/>
              </a:ext>
            </a:extLst>
          </p:cNvPr>
          <p:cNvCxnSpPr>
            <a:cxnSpLocks/>
            <a:stCxn id="19" idx="3"/>
          </p:cNvCxnSpPr>
          <p:nvPr/>
        </p:nvCxnSpPr>
        <p:spPr>
          <a:xfrm>
            <a:off x="8007405" y="3732425"/>
            <a:ext cx="2537516" cy="295275"/>
          </a:xfrm>
          <a:prstGeom prst="bentConnector3">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CuadroTexto 41">
            <a:extLst>
              <a:ext uri="{FF2B5EF4-FFF2-40B4-BE49-F238E27FC236}">
                <a16:creationId xmlns:a16="http://schemas.microsoft.com/office/drawing/2014/main" id="{6524D12A-B6ED-4921-8C6F-7748BEB7220F}"/>
              </a:ext>
            </a:extLst>
          </p:cNvPr>
          <p:cNvSpPr txBox="1"/>
          <p:nvPr/>
        </p:nvSpPr>
        <p:spPr>
          <a:xfrm>
            <a:off x="10677525" y="3509448"/>
            <a:ext cx="1301250" cy="923330"/>
          </a:xfrm>
          <a:prstGeom prst="rect">
            <a:avLst/>
          </a:prstGeom>
          <a:noFill/>
        </p:spPr>
        <p:txBody>
          <a:bodyPr wrap="square" rtlCol="0">
            <a:spAutoFit/>
          </a:bodyPr>
          <a:lstStyle/>
          <a:p>
            <a:r>
              <a:rPr lang="es-PE" b="1" dirty="0">
                <a:solidFill>
                  <a:schemeClr val="accent2">
                    <a:lumMod val="50000"/>
                  </a:schemeClr>
                </a:solidFill>
              </a:rPr>
              <a:t>3 Clúster de 1 sólo documento</a:t>
            </a:r>
          </a:p>
        </p:txBody>
      </p:sp>
      <p:pic>
        <p:nvPicPr>
          <p:cNvPr id="25" name="Imagen 24">
            <a:extLst>
              <a:ext uri="{FF2B5EF4-FFF2-40B4-BE49-F238E27FC236}">
                <a16:creationId xmlns:a16="http://schemas.microsoft.com/office/drawing/2014/main" id="{114CBCE6-8984-4C21-8BCB-9ED91832A383}"/>
              </a:ext>
            </a:extLst>
          </p:cNvPr>
          <p:cNvPicPr>
            <a:picLocks noChangeAspect="1"/>
          </p:cNvPicPr>
          <p:nvPr/>
        </p:nvPicPr>
        <p:blipFill>
          <a:blip r:embed="rId5"/>
          <a:stretch>
            <a:fillRect/>
          </a:stretch>
        </p:blipFill>
        <p:spPr>
          <a:xfrm>
            <a:off x="1062478" y="3683425"/>
            <a:ext cx="1169201" cy="1454372"/>
          </a:xfrm>
          <a:prstGeom prst="rect">
            <a:avLst/>
          </a:prstGeom>
        </p:spPr>
      </p:pic>
      <p:cxnSp>
        <p:nvCxnSpPr>
          <p:cNvPr id="45" name="Conector recto de flecha 44">
            <a:extLst>
              <a:ext uri="{FF2B5EF4-FFF2-40B4-BE49-F238E27FC236}">
                <a16:creationId xmlns:a16="http://schemas.microsoft.com/office/drawing/2014/main" id="{C854F42F-7024-4B4B-A88C-2521D4020EB6}"/>
              </a:ext>
            </a:extLst>
          </p:cNvPr>
          <p:cNvCxnSpPr/>
          <p:nvPr/>
        </p:nvCxnSpPr>
        <p:spPr>
          <a:xfrm flipH="1">
            <a:off x="5131109" y="2290764"/>
            <a:ext cx="2164559" cy="879686"/>
          </a:xfrm>
          <a:prstGeom prst="straightConnector1">
            <a:avLst/>
          </a:prstGeom>
          <a:ln>
            <a:solidFill>
              <a:schemeClr val="accent2">
                <a:lumMod val="60000"/>
                <a:lumOff val="4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896CF4DF-539F-4369-9966-4FCC39DD3D34}"/>
              </a:ext>
            </a:extLst>
          </p:cNvPr>
          <p:cNvCxnSpPr>
            <a:cxnSpLocks/>
          </p:cNvCxnSpPr>
          <p:nvPr/>
        </p:nvCxnSpPr>
        <p:spPr>
          <a:xfrm flipH="1">
            <a:off x="8549338" y="2290764"/>
            <a:ext cx="213179" cy="771683"/>
          </a:xfrm>
          <a:prstGeom prst="straightConnector1">
            <a:avLst/>
          </a:prstGeom>
          <a:ln>
            <a:solidFill>
              <a:schemeClr val="accent2">
                <a:lumMod val="60000"/>
                <a:lumOff val="4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1" name="CuadroTexto 50">
            <a:extLst>
              <a:ext uri="{FF2B5EF4-FFF2-40B4-BE49-F238E27FC236}">
                <a16:creationId xmlns:a16="http://schemas.microsoft.com/office/drawing/2014/main" id="{ED6113D8-7ED8-4A1F-8D83-614E8E6FBF43}"/>
              </a:ext>
            </a:extLst>
          </p:cNvPr>
          <p:cNvSpPr txBox="1"/>
          <p:nvPr/>
        </p:nvSpPr>
        <p:spPr>
          <a:xfrm>
            <a:off x="-262669" y="1747839"/>
            <a:ext cx="2714627" cy="369332"/>
          </a:xfrm>
          <a:prstGeom prst="rect">
            <a:avLst/>
          </a:prstGeom>
          <a:noFill/>
        </p:spPr>
        <p:txBody>
          <a:bodyPr wrap="square" rtlCol="0">
            <a:spAutoFit/>
          </a:bodyPr>
          <a:lstStyle/>
          <a:p>
            <a:pPr algn="ctr"/>
            <a:r>
              <a:rPr lang="es-PE" b="1" u="sng" dirty="0"/>
              <a:t>K: Óptimo</a:t>
            </a:r>
          </a:p>
        </p:txBody>
      </p:sp>
      <p:cxnSp>
        <p:nvCxnSpPr>
          <p:cNvPr id="52" name="Conector recto 51">
            <a:extLst>
              <a:ext uri="{FF2B5EF4-FFF2-40B4-BE49-F238E27FC236}">
                <a16:creationId xmlns:a16="http://schemas.microsoft.com/office/drawing/2014/main" id="{4A50F247-FB57-46F9-87F0-F0971C0853FD}"/>
              </a:ext>
            </a:extLst>
          </p:cNvPr>
          <p:cNvCxnSpPr>
            <a:cxnSpLocks/>
          </p:cNvCxnSpPr>
          <p:nvPr/>
        </p:nvCxnSpPr>
        <p:spPr>
          <a:xfrm>
            <a:off x="213226" y="2794687"/>
            <a:ext cx="1151610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96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ángulo 57">
            <a:extLst>
              <a:ext uri="{FF2B5EF4-FFF2-40B4-BE49-F238E27FC236}">
                <a16:creationId xmlns:a16="http://schemas.microsoft.com/office/drawing/2014/main" id="{07163062-E2CE-41DB-9B5E-921BC8A19606}"/>
              </a:ext>
            </a:extLst>
          </p:cNvPr>
          <p:cNvSpPr/>
          <p:nvPr/>
        </p:nvSpPr>
        <p:spPr>
          <a:xfrm>
            <a:off x="0" y="478457"/>
            <a:ext cx="3881439" cy="637954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1" name="Google Shape;67;p2">
            <a:extLst>
              <a:ext uri="{FF2B5EF4-FFF2-40B4-BE49-F238E27FC236}">
                <a16:creationId xmlns:a16="http://schemas.microsoft.com/office/drawing/2014/main" id="{B96507F8-8EB3-4D7D-81AE-259D3C4D47E2}"/>
              </a:ext>
            </a:extLst>
          </p:cNvPr>
          <p:cNvCxnSpPr>
            <a:cxnSpLocks/>
          </p:cNvCxnSpPr>
          <p:nvPr/>
        </p:nvCxnSpPr>
        <p:spPr>
          <a:xfrm>
            <a:off x="121441" y="478457"/>
            <a:ext cx="11575500" cy="0"/>
          </a:xfrm>
          <a:prstGeom prst="straightConnector1">
            <a:avLst/>
          </a:prstGeom>
          <a:noFill/>
          <a:ln w="9525" cap="flat" cmpd="sng">
            <a:solidFill>
              <a:srgbClr val="005828"/>
            </a:solidFill>
            <a:prstDash val="solid"/>
            <a:round/>
            <a:headEnd type="none" w="sm" len="sm"/>
            <a:tailEnd type="none" w="sm" len="sm"/>
          </a:ln>
          <a:effectLst>
            <a:outerShdw blurRad="50800" dist="38100" dir="2700000" algn="tl" rotWithShape="0">
              <a:srgbClr val="000000">
                <a:alpha val="40000"/>
              </a:srgbClr>
            </a:outerShdw>
          </a:effectLst>
        </p:spPr>
      </p:cxnSp>
      <p:sp>
        <p:nvSpPr>
          <p:cNvPr id="44" name="Google Shape;66;p2">
            <a:extLst>
              <a:ext uri="{FF2B5EF4-FFF2-40B4-BE49-F238E27FC236}">
                <a16:creationId xmlns:a16="http://schemas.microsoft.com/office/drawing/2014/main" id="{CEC417FD-BFF2-4E47-A4A4-53F128141C6A}"/>
              </a:ext>
            </a:extLst>
          </p:cNvPr>
          <p:cNvSpPr txBox="1">
            <a:spLocks/>
          </p:cNvSpPr>
          <p:nvPr/>
        </p:nvSpPr>
        <p:spPr>
          <a:xfrm>
            <a:off x="311700" y="45993"/>
            <a:ext cx="8520600" cy="479879"/>
          </a:xfrm>
          <a:prstGeom prst="rect">
            <a:avLst/>
          </a:prstGeom>
          <a:noFill/>
          <a:ln>
            <a:noFill/>
          </a:ln>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buSzPct val="111111"/>
            </a:pPr>
            <a:r>
              <a:rPr lang="es-PE" sz="2400" b="1" dirty="0"/>
              <a:t>Matriz con Word </a:t>
            </a:r>
            <a:r>
              <a:rPr lang="es-PE" sz="2400" b="1" dirty="0" err="1"/>
              <a:t>embedings</a:t>
            </a:r>
            <a:endParaRPr lang="es-PE" sz="2400" b="1" dirty="0"/>
          </a:p>
        </p:txBody>
      </p:sp>
      <p:sp>
        <p:nvSpPr>
          <p:cNvPr id="24" name="CuadroTexto 23">
            <a:extLst>
              <a:ext uri="{FF2B5EF4-FFF2-40B4-BE49-F238E27FC236}">
                <a16:creationId xmlns:a16="http://schemas.microsoft.com/office/drawing/2014/main" id="{15BA2DCD-21FC-4558-B587-C1F2E5EAB346}"/>
              </a:ext>
            </a:extLst>
          </p:cNvPr>
          <p:cNvSpPr txBox="1"/>
          <p:nvPr/>
        </p:nvSpPr>
        <p:spPr>
          <a:xfrm>
            <a:off x="193634" y="2515850"/>
            <a:ext cx="1276350" cy="369332"/>
          </a:xfrm>
          <a:prstGeom prst="rect">
            <a:avLst/>
          </a:prstGeom>
          <a:noFill/>
        </p:spPr>
        <p:txBody>
          <a:bodyPr wrap="square" rtlCol="0">
            <a:spAutoFit/>
          </a:bodyPr>
          <a:lstStyle/>
          <a:p>
            <a:r>
              <a:rPr lang="es-PE" dirty="0">
                <a:solidFill>
                  <a:schemeClr val="bg2">
                    <a:lumMod val="50000"/>
                  </a:schemeClr>
                </a:solidFill>
              </a:rPr>
              <a:t>Paso1:</a:t>
            </a:r>
          </a:p>
        </p:txBody>
      </p:sp>
      <p:sp>
        <p:nvSpPr>
          <p:cNvPr id="26" name="CuadroTexto 25">
            <a:extLst>
              <a:ext uri="{FF2B5EF4-FFF2-40B4-BE49-F238E27FC236}">
                <a16:creationId xmlns:a16="http://schemas.microsoft.com/office/drawing/2014/main" id="{5B94AFE7-171D-4683-B6FA-6C9531897412}"/>
              </a:ext>
            </a:extLst>
          </p:cNvPr>
          <p:cNvSpPr txBox="1"/>
          <p:nvPr/>
        </p:nvSpPr>
        <p:spPr>
          <a:xfrm>
            <a:off x="1282512" y="2497833"/>
            <a:ext cx="1752601" cy="369332"/>
          </a:xfrm>
          <a:prstGeom prst="rect">
            <a:avLst/>
          </a:prstGeom>
          <a:noFill/>
        </p:spPr>
        <p:txBody>
          <a:bodyPr wrap="square">
            <a:spAutoFit/>
          </a:bodyPr>
          <a:lstStyle/>
          <a:p>
            <a:r>
              <a:rPr lang="es-PE" dirty="0" err="1">
                <a:solidFill>
                  <a:schemeClr val="bg2">
                    <a:lumMod val="50000"/>
                  </a:schemeClr>
                </a:solidFill>
              </a:rPr>
              <a:t>Tokenizar</a:t>
            </a:r>
            <a:r>
              <a:rPr lang="es-PE" dirty="0">
                <a:solidFill>
                  <a:schemeClr val="bg2">
                    <a:lumMod val="50000"/>
                  </a:schemeClr>
                </a:solidFill>
              </a:rPr>
              <a:t> (</a:t>
            </a:r>
            <a:r>
              <a:rPr lang="es-PE" dirty="0" err="1">
                <a:solidFill>
                  <a:schemeClr val="bg2">
                    <a:lumMod val="50000"/>
                  </a:schemeClr>
                </a:solidFill>
              </a:rPr>
              <a:t>nltk</a:t>
            </a:r>
            <a:r>
              <a:rPr lang="es-PE" dirty="0">
                <a:solidFill>
                  <a:schemeClr val="bg2">
                    <a:lumMod val="50000"/>
                  </a:schemeClr>
                </a:solidFill>
              </a:rPr>
              <a:t>)</a:t>
            </a:r>
          </a:p>
        </p:txBody>
      </p:sp>
      <p:sp>
        <p:nvSpPr>
          <p:cNvPr id="27" name="CuadroTexto 26">
            <a:extLst>
              <a:ext uri="{FF2B5EF4-FFF2-40B4-BE49-F238E27FC236}">
                <a16:creationId xmlns:a16="http://schemas.microsoft.com/office/drawing/2014/main" id="{EE568BFE-0C42-4F35-80E0-C55D27C251B2}"/>
              </a:ext>
            </a:extLst>
          </p:cNvPr>
          <p:cNvSpPr txBox="1"/>
          <p:nvPr/>
        </p:nvSpPr>
        <p:spPr>
          <a:xfrm>
            <a:off x="193634" y="3011390"/>
            <a:ext cx="1276350" cy="369332"/>
          </a:xfrm>
          <a:prstGeom prst="rect">
            <a:avLst/>
          </a:prstGeom>
          <a:noFill/>
        </p:spPr>
        <p:txBody>
          <a:bodyPr wrap="square" rtlCol="0">
            <a:spAutoFit/>
          </a:bodyPr>
          <a:lstStyle/>
          <a:p>
            <a:r>
              <a:rPr lang="es-PE" dirty="0">
                <a:solidFill>
                  <a:schemeClr val="bg2">
                    <a:lumMod val="50000"/>
                  </a:schemeClr>
                </a:solidFill>
              </a:rPr>
              <a:t>Paso2:</a:t>
            </a:r>
          </a:p>
        </p:txBody>
      </p:sp>
      <p:sp>
        <p:nvSpPr>
          <p:cNvPr id="28" name="CuadroTexto 27">
            <a:extLst>
              <a:ext uri="{FF2B5EF4-FFF2-40B4-BE49-F238E27FC236}">
                <a16:creationId xmlns:a16="http://schemas.microsoft.com/office/drawing/2014/main" id="{A9F0A12E-D6B7-4A3A-8299-3FAB1C0FD0A5}"/>
              </a:ext>
            </a:extLst>
          </p:cNvPr>
          <p:cNvSpPr txBox="1"/>
          <p:nvPr/>
        </p:nvSpPr>
        <p:spPr>
          <a:xfrm>
            <a:off x="1330268" y="3003809"/>
            <a:ext cx="2471071" cy="646331"/>
          </a:xfrm>
          <a:prstGeom prst="rect">
            <a:avLst/>
          </a:prstGeom>
          <a:noFill/>
        </p:spPr>
        <p:txBody>
          <a:bodyPr wrap="square">
            <a:spAutoFit/>
          </a:bodyPr>
          <a:lstStyle/>
          <a:p>
            <a:r>
              <a:rPr lang="es-PE" dirty="0">
                <a:solidFill>
                  <a:schemeClr val="bg2">
                    <a:lumMod val="50000"/>
                  </a:schemeClr>
                </a:solidFill>
              </a:rPr>
              <a:t>Definir y entrenar el modelo </a:t>
            </a:r>
          </a:p>
        </p:txBody>
      </p:sp>
      <p:cxnSp>
        <p:nvCxnSpPr>
          <p:cNvPr id="30" name="Conector recto 29">
            <a:extLst>
              <a:ext uri="{FF2B5EF4-FFF2-40B4-BE49-F238E27FC236}">
                <a16:creationId xmlns:a16="http://schemas.microsoft.com/office/drawing/2014/main" id="{CF4C2FD0-B71B-4E6D-BD87-3B9A8DDA2380}"/>
              </a:ext>
            </a:extLst>
          </p:cNvPr>
          <p:cNvCxnSpPr/>
          <p:nvPr/>
        </p:nvCxnSpPr>
        <p:spPr>
          <a:xfrm>
            <a:off x="3881440" y="1332404"/>
            <a:ext cx="0" cy="5108357"/>
          </a:xfrm>
          <a:prstGeom prst="line">
            <a:avLst/>
          </a:prstGeom>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BE1BA7A2-4AC8-4A70-88A0-115A5FE3C9B5}"/>
              </a:ext>
            </a:extLst>
          </p:cNvPr>
          <p:cNvSpPr txBox="1"/>
          <p:nvPr/>
        </p:nvSpPr>
        <p:spPr>
          <a:xfrm>
            <a:off x="611836" y="1177624"/>
            <a:ext cx="2588421" cy="1200329"/>
          </a:xfrm>
          <a:prstGeom prst="rect">
            <a:avLst/>
          </a:prstGeom>
          <a:noFill/>
        </p:spPr>
        <p:txBody>
          <a:bodyPr wrap="square" rtlCol="0">
            <a:spAutoFit/>
          </a:bodyPr>
          <a:lstStyle/>
          <a:p>
            <a:pPr algn="ctr"/>
            <a:r>
              <a:rPr lang="es-PE" sz="2400" b="1" dirty="0"/>
              <a:t>Creación de la matriz a partir del modelo Word2Vec</a:t>
            </a:r>
          </a:p>
        </p:txBody>
      </p:sp>
      <p:pic>
        <p:nvPicPr>
          <p:cNvPr id="9" name="Imagen 8">
            <a:extLst>
              <a:ext uri="{FF2B5EF4-FFF2-40B4-BE49-F238E27FC236}">
                <a16:creationId xmlns:a16="http://schemas.microsoft.com/office/drawing/2014/main" id="{BC4846B8-9340-4BDB-968C-5A965B86E67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119682" y="681639"/>
            <a:ext cx="1752601" cy="662627"/>
          </a:xfrm>
          <a:prstGeom prst="rect">
            <a:avLst/>
          </a:prstGeom>
        </p:spPr>
      </p:pic>
      <p:sp>
        <p:nvSpPr>
          <p:cNvPr id="38" name="CuadroTexto 37">
            <a:extLst>
              <a:ext uri="{FF2B5EF4-FFF2-40B4-BE49-F238E27FC236}">
                <a16:creationId xmlns:a16="http://schemas.microsoft.com/office/drawing/2014/main" id="{1AA183DD-6F19-4455-B7FE-7146D37FE2E3}"/>
              </a:ext>
            </a:extLst>
          </p:cNvPr>
          <p:cNvSpPr txBox="1"/>
          <p:nvPr/>
        </p:nvSpPr>
        <p:spPr>
          <a:xfrm>
            <a:off x="193634" y="4498248"/>
            <a:ext cx="1276350" cy="369332"/>
          </a:xfrm>
          <a:prstGeom prst="rect">
            <a:avLst/>
          </a:prstGeom>
          <a:noFill/>
        </p:spPr>
        <p:txBody>
          <a:bodyPr wrap="square" rtlCol="0">
            <a:spAutoFit/>
          </a:bodyPr>
          <a:lstStyle/>
          <a:p>
            <a:r>
              <a:rPr lang="es-PE" dirty="0">
                <a:solidFill>
                  <a:schemeClr val="bg2">
                    <a:lumMod val="50000"/>
                  </a:schemeClr>
                </a:solidFill>
              </a:rPr>
              <a:t>Paso3:</a:t>
            </a:r>
          </a:p>
        </p:txBody>
      </p:sp>
      <p:sp>
        <p:nvSpPr>
          <p:cNvPr id="39" name="CuadroTexto 38">
            <a:extLst>
              <a:ext uri="{FF2B5EF4-FFF2-40B4-BE49-F238E27FC236}">
                <a16:creationId xmlns:a16="http://schemas.microsoft.com/office/drawing/2014/main" id="{FEE7D941-9169-48F9-B0E7-806ACB049ED6}"/>
              </a:ext>
            </a:extLst>
          </p:cNvPr>
          <p:cNvSpPr txBox="1"/>
          <p:nvPr/>
        </p:nvSpPr>
        <p:spPr>
          <a:xfrm>
            <a:off x="1189427" y="4498248"/>
            <a:ext cx="2471073" cy="1846659"/>
          </a:xfrm>
          <a:prstGeom prst="rect">
            <a:avLst/>
          </a:prstGeom>
          <a:noFill/>
        </p:spPr>
        <p:txBody>
          <a:bodyPr wrap="square">
            <a:spAutoFit/>
          </a:bodyPr>
          <a:lstStyle/>
          <a:p>
            <a:r>
              <a:rPr lang="es-PE" dirty="0">
                <a:solidFill>
                  <a:schemeClr val="bg2">
                    <a:lumMod val="50000"/>
                  </a:schemeClr>
                </a:solidFill>
              </a:rPr>
              <a:t>Transformar el corpus usando el modelo Word2Vec</a:t>
            </a:r>
          </a:p>
          <a:p>
            <a:endParaRPr lang="es-PE" dirty="0">
              <a:solidFill>
                <a:schemeClr val="bg2">
                  <a:lumMod val="50000"/>
                </a:schemeClr>
              </a:solidFill>
            </a:endParaRPr>
          </a:p>
          <a:p>
            <a:r>
              <a:rPr lang="es-PE" sz="1400" dirty="0">
                <a:solidFill>
                  <a:schemeClr val="bg2">
                    <a:lumMod val="50000"/>
                  </a:schemeClr>
                </a:solidFill>
              </a:rPr>
              <a:t>*Crear un array de vectores en base al modelo con las palabras que aparecen en el documento</a:t>
            </a:r>
          </a:p>
        </p:txBody>
      </p:sp>
      <p:sp>
        <p:nvSpPr>
          <p:cNvPr id="40" name="CuadroTexto 39">
            <a:extLst>
              <a:ext uri="{FF2B5EF4-FFF2-40B4-BE49-F238E27FC236}">
                <a16:creationId xmlns:a16="http://schemas.microsoft.com/office/drawing/2014/main" id="{C72F0941-1CCC-4CA5-850A-0E14C02F4013}"/>
              </a:ext>
            </a:extLst>
          </p:cNvPr>
          <p:cNvSpPr txBox="1"/>
          <p:nvPr/>
        </p:nvSpPr>
        <p:spPr>
          <a:xfrm>
            <a:off x="1349010" y="3587209"/>
            <a:ext cx="2471071" cy="830997"/>
          </a:xfrm>
          <a:prstGeom prst="rect">
            <a:avLst/>
          </a:prstGeom>
          <a:noFill/>
        </p:spPr>
        <p:txBody>
          <a:bodyPr wrap="square">
            <a:spAutoFit/>
          </a:bodyPr>
          <a:lstStyle/>
          <a:p>
            <a:r>
              <a:rPr lang="es-PE" sz="1200" dirty="0">
                <a:solidFill>
                  <a:schemeClr val="bg2">
                    <a:lumMod val="50000"/>
                  </a:schemeClr>
                </a:solidFill>
              </a:rPr>
              <a:t>Min:5 apariciones, Windows= 35 máxima distancia entre la ocurrencia  ya la palabra predicha, </a:t>
            </a:r>
            <a:r>
              <a:rPr lang="es-PE" sz="1200" dirty="0" err="1">
                <a:solidFill>
                  <a:schemeClr val="bg2">
                    <a:lumMod val="50000"/>
                  </a:schemeClr>
                </a:solidFill>
              </a:rPr>
              <a:t>size</a:t>
            </a:r>
            <a:r>
              <a:rPr lang="es-PE" sz="1200" dirty="0">
                <a:solidFill>
                  <a:schemeClr val="bg2">
                    <a:lumMod val="50000"/>
                  </a:schemeClr>
                </a:solidFill>
              </a:rPr>
              <a:t> = 50 dimensionalidad del vector</a:t>
            </a:r>
          </a:p>
        </p:txBody>
      </p:sp>
      <p:pic>
        <p:nvPicPr>
          <p:cNvPr id="15" name="Imagen 14">
            <a:extLst>
              <a:ext uri="{FF2B5EF4-FFF2-40B4-BE49-F238E27FC236}">
                <a16:creationId xmlns:a16="http://schemas.microsoft.com/office/drawing/2014/main" id="{46F8EA4D-2913-4BE1-9033-125CBEBE9E52}"/>
              </a:ext>
            </a:extLst>
          </p:cNvPr>
          <p:cNvPicPr>
            <a:picLocks noChangeAspect="1"/>
          </p:cNvPicPr>
          <p:nvPr/>
        </p:nvPicPr>
        <p:blipFill>
          <a:blip r:embed="rId3"/>
          <a:stretch>
            <a:fillRect/>
          </a:stretch>
        </p:blipFill>
        <p:spPr>
          <a:xfrm>
            <a:off x="5446568" y="1223363"/>
            <a:ext cx="5462919" cy="1477153"/>
          </a:xfrm>
          <a:prstGeom prst="rect">
            <a:avLst/>
          </a:prstGeom>
        </p:spPr>
      </p:pic>
      <p:sp>
        <p:nvSpPr>
          <p:cNvPr id="43" name="CuadroTexto 42">
            <a:extLst>
              <a:ext uri="{FF2B5EF4-FFF2-40B4-BE49-F238E27FC236}">
                <a16:creationId xmlns:a16="http://schemas.microsoft.com/office/drawing/2014/main" id="{52CC5608-4EC4-4C12-8732-28A13E7E0707}"/>
              </a:ext>
            </a:extLst>
          </p:cNvPr>
          <p:cNvSpPr txBox="1"/>
          <p:nvPr/>
        </p:nvSpPr>
        <p:spPr>
          <a:xfrm>
            <a:off x="7172325" y="703771"/>
            <a:ext cx="2714627" cy="369332"/>
          </a:xfrm>
          <a:prstGeom prst="rect">
            <a:avLst/>
          </a:prstGeom>
          <a:noFill/>
        </p:spPr>
        <p:txBody>
          <a:bodyPr wrap="square" rtlCol="0">
            <a:spAutoFit/>
          </a:bodyPr>
          <a:lstStyle/>
          <a:p>
            <a:pPr algn="ctr"/>
            <a:r>
              <a:rPr lang="es-PE" b="1" u="sng" dirty="0"/>
              <a:t>K: Óptimo</a:t>
            </a:r>
          </a:p>
        </p:txBody>
      </p:sp>
      <p:cxnSp>
        <p:nvCxnSpPr>
          <p:cNvPr id="47" name="Conector recto 46">
            <a:extLst>
              <a:ext uri="{FF2B5EF4-FFF2-40B4-BE49-F238E27FC236}">
                <a16:creationId xmlns:a16="http://schemas.microsoft.com/office/drawing/2014/main" id="{97783D80-1B30-486A-A90F-10D20F2EBD7A}"/>
              </a:ext>
            </a:extLst>
          </p:cNvPr>
          <p:cNvCxnSpPr>
            <a:cxnSpLocks/>
          </p:cNvCxnSpPr>
          <p:nvPr/>
        </p:nvCxnSpPr>
        <p:spPr>
          <a:xfrm>
            <a:off x="6838468" y="1177624"/>
            <a:ext cx="0" cy="108585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4A79DF8F-B729-4D5D-A2BA-5EDB0ECE724B}"/>
              </a:ext>
            </a:extLst>
          </p:cNvPr>
          <p:cNvCxnSpPr>
            <a:cxnSpLocks/>
          </p:cNvCxnSpPr>
          <p:nvPr/>
        </p:nvCxnSpPr>
        <p:spPr>
          <a:xfrm>
            <a:off x="9410218" y="1223363"/>
            <a:ext cx="0" cy="108585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6D3C89E2-D859-428A-AE02-19514C5CDE66}"/>
              </a:ext>
            </a:extLst>
          </p:cNvPr>
          <p:cNvPicPr>
            <a:picLocks noChangeAspect="1"/>
          </p:cNvPicPr>
          <p:nvPr/>
        </p:nvPicPr>
        <p:blipFill>
          <a:blip r:embed="rId4"/>
          <a:stretch>
            <a:fillRect/>
          </a:stretch>
        </p:blipFill>
        <p:spPr>
          <a:xfrm>
            <a:off x="3971566" y="4135639"/>
            <a:ext cx="2950004" cy="2050715"/>
          </a:xfrm>
          <a:prstGeom prst="rect">
            <a:avLst/>
          </a:prstGeom>
        </p:spPr>
      </p:pic>
      <p:graphicFrame>
        <p:nvGraphicFramePr>
          <p:cNvPr id="35" name="Tabla 34">
            <a:extLst>
              <a:ext uri="{FF2B5EF4-FFF2-40B4-BE49-F238E27FC236}">
                <a16:creationId xmlns:a16="http://schemas.microsoft.com/office/drawing/2014/main" id="{7E32CBD9-D099-4C13-ABE1-BC9E048D9734}"/>
              </a:ext>
            </a:extLst>
          </p:cNvPr>
          <p:cNvGraphicFramePr>
            <a:graphicFrameLocks noGrp="1"/>
          </p:cNvGraphicFramePr>
          <p:nvPr>
            <p:extLst>
              <p:ext uri="{D42A27DB-BD31-4B8C-83A1-F6EECF244321}">
                <p14:modId xmlns:p14="http://schemas.microsoft.com/office/powerpoint/2010/main" val="2511380864"/>
              </p:ext>
            </p:extLst>
          </p:nvPr>
        </p:nvGraphicFramePr>
        <p:xfrm>
          <a:off x="7172325" y="4418206"/>
          <a:ext cx="1886433" cy="1333500"/>
        </p:xfrm>
        <a:graphic>
          <a:graphicData uri="http://schemas.openxmlformats.org/drawingml/2006/table">
            <a:tbl>
              <a:tblPr/>
              <a:tblGrid>
                <a:gridCol w="1886433">
                  <a:extLst>
                    <a:ext uri="{9D8B030D-6E8A-4147-A177-3AD203B41FA5}">
                      <a16:colId xmlns:a16="http://schemas.microsoft.com/office/drawing/2014/main" val="1746260786"/>
                    </a:ext>
                  </a:extLst>
                </a:gridCol>
              </a:tblGrid>
              <a:tr h="190500">
                <a:tc>
                  <a:txBody>
                    <a:bodyPr/>
                    <a:lstStyle/>
                    <a:p>
                      <a:pPr algn="l" fontAlgn="ctr"/>
                      <a:r>
                        <a:rPr lang="es-PE" sz="1100" b="0" i="0" u="none" strike="noStrike">
                          <a:solidFill>
                            <a:srgbClr val="000000"/>
                          </a:solidFill>
                          <a:effectLst/>
                          <a:latin typeface="Courier New" panose="02070309020205020404" pitchFamily="49" charset="0"/>
                        </a:rPr>
                        <a:t>Cluster_Embedings</a:t>
                      </a:r>
                    </a:p>
                  </a:txBody>
                  <a:tcPr marL="9525" marR="9525" marT="9525" marB="0" anchor="ctr">
                    <a:lnL>
                      <a:noFill/>
                    </a:lnL>
                    <a:lnR>
                      <a:noFill/>
                    </a:lnR>
                    <a:lnT>
                      <a:noFill/>
                    </a:lnT>
                    <a:lnB>
                      <a:noFill/>
                    </a:lnB>
                  </a:tcPr>
                </a:tc>
                <a:extLst>
                  <a:ext uri="{0D108BD9-81ED-4DB2-BD59-A6C34878D82A}">
                    <a16:rowId xmlns:a16="http://schemas.microsoft.com/office/drawing/2014/main" val="1970721635"/>
                  </a:ext>
                </a:extLst>
              </a:tr>
              <a:tr h="190500">
                <a:tc>
                  <a:txBody>
                    <a:bodyPr/>
                    <a:lstStyle/>
                    <a:p>
                      <a:pPr algn="l" fontAlgn="ctr"/>
                      <a:r>
                        <a:rPr lang="es-PE" sz="1100" b="0" i="0" u="none" strike="noStrike">
                          <a:solidFill>
                            <a:srgbClr val="000000"/>
                          </a:solidFill>
                          <a:effectLst/>
                          <a:latin typeface="Courier New" panose="02070309020205020404" pitchFamily="49" charset="0"/>
                        </a:rPr>
                        <a:t>0    9</a:t>
                      </a:r>
                    </a:p>
                  </a:txBody>
                  <a:tcPr marL="9525" marR="9525" marT="9525" marB="0" anchor="ctr">
                    <a:lnL>
                      <a:noFill/>
                    </a:lnL>
                    <a:lnR>
                      <a:noFill/>
                    </a:lnR>
                    <a:lnT>
                      <a:noFill/>
                    </a:lnT>
                    <a:lnB>
                      <a:noFill/>
                    </a:lnB>
                  </a:tcPr>
                </a:tc>
                <a:extLst>
                  <a:ext uri="{0D108BD9-81ED-4DB2-BD59-A6C34878D82A}">
                    <a16:rowId xmlns:a16="http://schemas.microsoft.com/office/drawing/2014/main" val="1476894184"/>
                  </a:ext>
                </a:extLst>
              </a:tr>
              <a:tr h="190500">
                <a:tc>
                  <a:txBody>
                    <a:bodyPr/>
                    <a:lstStyle/>
                    <a:p>
                      <a:pPr algn="l" fontAlgn="ctr"/>
                      <a:r>
                        <a:rPr lang="es-PE" sz="1100" b="0" i="0" u="none" strike="noStrike">
                          <a:solidFill>
                            <a:srgbClr val="000000"/>
                          </a:solidFill>
                          <a:effectLst/>
                          <a:latin typeface="Courier New" panose="02070309020205020404" pitchFamily="49" charset="0"/>
                        </a:rPr>
                        <a:t>1    3</a:t>
                      </a:r>
                    </a:p>
                  </a:txBody>
                  <a:tcPr marL="9525" marR="9525" marT="9525" marB="0" anchor="ctr">
                    <a:lnL>
                      <a:noFill/>
                    </a:lnL>
                    <a:lnR>
                      <a:noFill/>
                    </a:lnR>
                    <a:lnT>
                      <a:noFill/>
                    </a:lnT>
                    <a:lnB>
                      <a:noFill/>
                    </a:lnB>
                  </a:tcPr>
                </a:tc>
                <a:extLst>
                  <a:ext uri="{0D108BD9-81ED-4DB2-BD59-A6C34878D82A}">
                    <a16:rowId xmlns:a16="http://schemas.microsoft.com/office/drawing/2014/main" val="1631175897"/>
                  </a:ext>
                </a:extLst>
              </a:tr>
              <a:tr h="190500">
                <a:tc>
                  <a:txBody>
                    <a:bodyPr/>
                    <a:lstStyle/>
                    <a:p>
                      <a:pPr algn="l" fontAlgn="ctr"/>
                      <a:r>
                        <a:rPr lang="es-PE" sz="1100" b="0" i="0" u="none" strike="noStrike">
                          <a:solidFill>
                            <a:srgbClr val="000000"/>
                          </a:solidFill>
                          <a:effectLst/>
                          <a:latin typeface="Courier New" panose="02070309020205020404" pitchFamily="49" charset="0"/>
                        </a:rPr>
                        <a:t>2    3</a:t>
                      </a:r>
                    </a:p>
                  </a:txBody>
                  <a:tcPr marL="9525" marR="9525" marT="9525" marB="0" anchor="ctr">
                    <a:lnL>
                      <a:noFill/>
                    </a:lnL>
                    <a:lnR>
                      <a:noFill/>
                    </a:lnR>
                    <a:lnT>
                      <a:noFill/>
                    </a:lnT>
                    <a:lnB>
                      <a:noFill/>
                    </a:lnB>
                  </a:tcPr>
                </a:tc>
                <a:extLst>
                  <a:ext uri="{0D108BD9-81ED-4DB2-BD59-A6C34878D82A}">
                    <a16:rowId xmlns:a16="http://schemas.microsoft.com/office/drawing/2014/main" val="2978292009"/>
                  </a:ext>
                </a:extLst>
              </a:tr>
              <a:tr h="190500">
                <a:tc>
                  <a:txBody>
                    <a:bodyPr/>
                    <a:lstStyle/>
                    <a:p>
                      <a:pPr algn="l" fontAlgn="ctr"/>
                      <a:r>
                        <a:rPr lang="es-PE" sz="1100" b="0" i="0" u="none" strike="noStrike">
                          <a:solidFill>
                            <a:srgbClr val="000000"/>
                          </a:solidFill>
                          <a:effectLst/>
                          <a:latin typeface="Courier New" panose="02070309020205020404" pitchFamily="49" charset="0"/>
                        </a:rPr>
                        <a:t>3    2</a:t>
                      </a:r>
                    </a:p>
                  </a:txBody>
                  <a:tcPr marL="9525" marR="9525" marT="9525" marB="0" anchor="ctr">
                    <a:lnL>
                      <a:noFill/>
                    </a:lnL>
                    <a:lnR>
                      <a:noFill/>
                    </a:lnR>
                    <a:lnT>
                      <a:noFill/>
                    </a:lnT>
                    <a:lnB>
                      <a:noFill/>
                    </a:lnB>
                  </a:tcPr>
                </a:tc>
                <a:extLst>
                  <a:ext uri="{0D108BD9-81ED-4DB2-BD59-A6C34878D82A}">
                    <a16:rowId xmlns:a16="http://schemas.microsoft.com/office/drawing/2014/main" val="2146123344"/>
                  </a:ext>
                </a:extLst>
              </a:tr>
              <a:tr h="190500">
                <a:tc>
                  <a:txBody>
                    <a:bodyPr/>
                    <a:lstStyle/>
                    <a:p>
                      <a:pPr algn="l" fontAlgn="ctr"/>
                      <a:r>
                        <a:rPr lang="es-PE" sz="1100" b="0" i="0" u="none" strike="noStrike">
                          <a:solidFill>
                            <a:srgbClr val="000000"/>
                          </a:solidFill>
                          <a:effectLst/>
                          <a:latin typeface="Courier New" panose="02070309020205020404" pitchFamily="49" charset="0"/>
                        </a:rPr>
                        <a:t>4    5</a:t>
                      </a:r>
                    </a:p>
                  </a:txBody>
                  <a:tcPr marL="9525" marR="9525" marT="9525" marB="0" anchor="ctr">
                    <a:lnL>
                      <a:noFill/>
                    </a:lnL>
                    <a:lnR>
                      <a:noFill/>
                    </a:lnR>
                    <a:lnT>
                      <a:noFill/>
                    </a:lnT>
                    <a:lnB>
                      <a:noFill/>
                    </a:lnB>
                  </a:tcPr>
                </a:tc>
                <a:extLst>
                  <a:ext uri="{0D108BD9-81ED-4DB2-BD59-A6C34878D82A}">
                    <a16:rowId xmlns:a16="http://schemas.microsoft.com/office/drawing/2014/main" val="1383991050"/>
                  </a:ext>
                </a:extLst>
              </a:tr>
              <a:tr h="190500">
                <a:tc>
                  <a:txBody>
                    <a:bodyPr/>
                    <a:lstStyle/>
                    <a:p>
                      <a:pPr algn="l" fontAlgn="ctr"/>
                      <a:r>
                        <a:rPr lang="es-PE" sz="1100" b="0" i="0" u="none" strike="noStrike" dirty="0">
                          <a:solidFill>
                            <a:srgbClr val="000000"/>
                          </a:solidFill>
                          <a:effectLst/>
                          <a:latin typeface="Courier New" panose="02070309020205020404" pitchFamily="49" charset="0"/>
                        </a:rPr>
                        <a:t>5    1</a:t>
                      </a:r>
                    </a:p>
                  </a:txBody>
                  <a:tcPr marL="9525" marR="9525" marT="9525" marB="0" anchor="ctr">
                    <a:lnL>
                      <a:noFill/>
                    </a:lnL>
                    <a:lnR>
                      <a:noFill/>
                    </a:lnR>
                    <a:lnT>
                      <a:noFill/>
                    </a:lnT>
                    <a:lnB>
                      <a:noFill/>
                    </a:lnB>
                  </a:tcPr>
                </a:tc>
                <a:extLst>
                  <a:ext uri="{0D108BD9-81ED-4DB2-BD59-A6C34878D82A}">
                    <a16:rowId xmlns:a16="http://schemas.microsoft.com/office/drawing/2014/main" val="2993210262"/>
                  </a:ext>
                </a:extLst>
              </a:tr>
            </a:tbl>
          </a:graphicData>
        </a:graphic>
      </p:graphicFrame>
      <p:sp>
        <p:nvSpPr>
          <p:cNvPr id="50" name="Elipse 49">
            <a:extLst>
              <a:ext uri="{FF2B5EF4-FFF2-40B4-BE49-F238E27FC236}">
                <a16:creationId xmlns:a16="http://schemas.microsoft.com/office/drawing/2014/main" id="{F98201F7-BDAC-45AC-B3D0-F1C5B566CF68}"/>
              </a:ext>
            </a:extLst>
          </p:cNvPr>
          <p:cNvSpPr/>
          <p:nvPr/>
        </p:nvSpPr>
        <p:spPr>
          <a:xfrm>
            <a:off x="4818364" y="4314355"/>
            <a:ext cx="268431" cy="184666"/>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54" name="Imagen 53">
            <a:extLst>
              <a:ext uri="{FF2B5EF4-FFF2-40B4-BE49-F238E27FC236}">
                <a16:creationId xmlns:a16="http://schemas.microsoft.com/office/drawing/2014/main" id="{23B626F3-A9FE-43B1-936D-7258EA2A55CD}"/>
              </a:ext>
            </a:extLst>
          </p:cNvPr>
          <p:cNvPicPr>
            <a:picLocks noChangeAspect="1"/>
          </p:cNvPicPr>
          <p:nvPr/>
        </p:nvPicPr>
        <p:blipFill>
          <a:blip r:embed="rId5"/>
          <a:stretch>
            <a:fillRect/>
          </a:stretch>
        </p:blipFill>
        <p:spPr>
          <a:xfrm>
            <a:off x="8649476" y="3650140"/>
            <a:ext cx="3542524" cy="2617000"/>
          </a:xfrm>
          <a:prstGeom prst="rect">
            <a:avLst/>
          </a:prstGeom>
        </p:spPr>
      </p:pic>
      <p:cxnSp>
        <p:nvCxnSpPr>
          <p:cNvPr id="56" name="Conector recto 55">
            <a:extLst>
              <a:ext uri="{FF2B5EF4-FFF2-40B4-BE49-F238E27FC236}">
                <a16:creationId xmlns:a16="http://schemas.microsoft.com/office/drawing/2014/main" id="{7A86B846-2C3C-4BFD-BA89-6E7AD8E85D3E}"/>
              </a:ext>
            </a:extLst>
          </p:cNvPr>
          <p:cNvCxnSpPr/>
          <p:nvPr/>
        </p:nvCxnSpPr>
        <p:spPr>
          <a:xfrm>
            <a:off x="4366367" y="3011390"/>
            <a:ext cx="7330574"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7" name="CuadroTexto 56">
            <a:extLst>
              <a:ext uri="{FF2B5EF4-FFF2-40B4-BE49-F238E27FC236}">
                <a16:creationId xmlns:a16="http://schemas.microsoft.com/office/drawing/2014/main" id="{8695DB9E-A9AF-4BD9-8F99-42C3663955ED}"/>
              </a:ext>
            </a:extLst>
          </p:cNvPr>
          <p:cNvSpPr txBox="1"/>
          <p:nvPr/>
        </p:nvSpPr>
        <p:spPr>
          <a:xfrm>
            <a:off x="7926532" y="2642058"/>
            <a:ext cx="1162050" cy="369332"/>
          </a:xfrm>
          <a:prstGeom prst="rect">
            <a:avLst/>
          </a:prstGeom>
          <a:noFill/>
        </p:spPr>
        <p:txBody>
          <a:bodyPr wrap="square" rtlCol="0">
            <a:spAutoFit/>
          </a:bodyPr>
          <a:lstStyle/>
          <a:p>
            <a:r>
              <a:rPr lang="es-PE" b="1" dirty="0"/>
              <a:t>K = 6</a:t>
            </a:r>
          </a:p>
        </p:txBody>
      </p:sp>
    </p:spTree>
    <p:extLst>
      <p:ext uri="{BB962C8B-B14F-4D97-AF65-F5344CB8AC3E}">
        <p14:creationId xmlns:p14="http://schemas.microsoft.com/office/powerpoint/2010/main" val="1441161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Google Shape;67;p2">
            <a:extLst>
              <a:ext uri="{FF2B5EF4-FFF2-40B4-BE49-F238E27FC236}">
                <a16:creationId xmlns:a16="http://schemas.microsoft.com/office/drawing/2014/main" id="{B96507F8-8EB3-4D7D-81AE-259D3C4D47E2}"/>
              </a:ext>
            </a:extLst>
          </p:cNvPr>
          <p:cNvCxnSpPr>
            <a:cxnSpLocks/>
          </p:cNvCxnSpPr>
          <p:nvPr/>
        </p:nvCxnSpPr>
        <p:spPr>
          <a:xfrm>
            <a:off x="121441" y="608178"/>
            <a:ext cx="11575500" cy="0"/>
          </a:xfrm>
          <a:prstGeom prst="straightConnector1">
            <a:avLst/>
          </a:prstGeom>
          <a:noFill/>
          <a:ln w="9525" cap="flat" cmpd="sng">
            <a:solidFill>
              <a:srgbClr val="005828"/>
            </a:solidFill>
            <a:prstDash val="solid"/>
            <a:round/>
            <a:headEnd type="none" w="sm" len="sm"/>
            <a:tailEnd type="none" w="sm" len="sm"/>
          </a:ln>
          <a:effectLst>
            <a:outerShdw blurRad="50800" dist="38100" dir="2700000" algn="tl" rotWithShape="0">
              <a:srgbClr val="000000">
                <a:alpha val="40000"/>
              </a:srgbClr>
            </a:outerShdw>
          </a:effectLst>
        </p:spPr>
      </p:cxnSp>
      <p:sp>
        <p:nvSpPr>
          <p:cNvPr id="44" name="Google Shape;66;p2">
            <a:extLst>
              <a:ext uri="{FF2B5EF4-FFF2-40B4-BE49-F238E27FC236}">
                <a16:creationId xmlns:a16="http://schemas.microsoft.com/office/drawing/2014/main" id="{CEC417FD-BFF2-4E47-A4A4-53F128141C6A}"/>
              </a:ext>
            </a:extLst>
          </p:cNvPr>
          <p:cNvSpPr txBox="1">
            <a:spLocks/>
          </p:cNvSpPr>
          <p:nvPr/>
        </p:nvSpPr>
        <p:spPr>
          <a:xfrm>
            <a:off x="311700" y="45993"/>
            <a:ext cx="8520600" cy="479879"/>
          </a:xfrm>
          <a:prstGeom prst="rect">
            <a:avLst/>
          </a:prstGeom>
          <a:noFill/>
          <a:ln>
            <a:noFill/>
          </a:ln>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buSzPct val="111111"/>
            </a:pPr>
            <a:r>
              <a:rPr lang="es-PE" sz="2400" b="1" dirty="0"/>
              <a:t>Caracterización de los Grupos (k = 4, Técnica TF-IDF)</a:t>
            </a:r>
          </a:p>
        </p:txBody>
      </p:sp>
      <p:pic>
        <p:nvPicPr>
          <p:cNvPr id="25" name="Imagen 24">
            <a:extLst>
              <a:ext uri="{FF2B5EF4-FFF2-40B4-BE49-F238E27FC236}">
                <a16:creationId xmlns:a16="http://schemas.microsoft.com/office/drawing/2014/main" id="{3F514E77-61E2-4C53-BC1C-00C704258F68}"/>
              </a:ext>
            </a:extLst>
          </p:cNvPr>
          <p:cNvPicPr>
            <a:picLocks noChangeAspect="1"/>
          </p:cNvPicPr>
          <p:nvPr/>
        </p:nvPicPr>
        <p:blipFill rotWithShape="1">
          <a:blip r:embed="rId2"/>
          <a:srcRect l="5474"/>
          <a:stretch/>
        </p:blipFill>
        <p:spPr>
          <a:xfrm>
            <a:off x="3028950" y="807530"/>
            <a:ext cx="6511141" cy="5651843"/>
          </a:xfrm>
          <a:prstGeom prst="rect">
            <a:avLst/>
          </a:prstGeom>
        </p:spPr>
      </p:pic>
      <p:sp>
        <p:nvSpPr>
          <p:cNvPr id="2" name="Rectángulo 1">
            <a:extLst>
              <a:ext uri="{FF2B5EF4-FFF2-40B4-BE49-F238E27FC236}">
                <a16:creationId xmlns:a16="http://schemas.microsoft.com/office/drawing/2014/main" id="{6281B61B-5137-418C-955B-22DB0E083447}"/>
              </a:ext>
            </a:extLst>
          </p:cNvPr>
          <p:cNvSpPr/>
          <p:nvPr/>
        </p:nvSpPr>
        <p:spPr>
          <a:xfrm>
            <a:off x="2855520" y="1085853"/>
            <a:ext cx="6858000" cy="942300"/>
          </a:xfrm>
          <a:prstGeom prst="rect">
            <a:avLst/>
          </a:prstGeom>
          <a:solidFill>
            <a:srgbClr val="FBE5D6">
              <a:alpha val="30196"/>
            </a:srgb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9" name="Rectángulo 28">
            <a:extLst>
              <a:ext uri="{FF2B5EF4-FFF2-40B4-BE49-F238E27FC236}">
                <a16:creationId xmlns:a16="http://schemas.microsoft.com/office/drawing/2014/main" id="{273FC972-EE4B-4CF8-927F-EBB28655D263}"/>
              </a:ext>
            </a:extLst>
          </p:cNvPr>
          <p:cNvSpPr/>
          <p:nvPr/>
        </p:nvSpPr>
        <p:spPr>
          <a:xfrm>
            <a:off x="2855520" y="2028153"/>
            <a:ext cx="6858000" cy="1832238"/>
          </a:xfrm>
          <a:prstGeom prst="rect">
            <a:avLst/>
          </a:prstGeom>
          <a:solidFill>
            <a:srgbClr val="DEEBF7">
              <a:alpha val="25098"/>
            </a:srgb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Rectángulo 31">
            <a:extLst>
              <a:ext uri="{FF2B5EF4-FFF2-40B4-BE49-F238E27FC236}">
                <a16:creationId xmlns:a16="http://schemas.microsoft.com/office/drawing/2014/main" id="{FE2CD300-00A7-413E-B9D4-BB6AF0924803}"/>
              </a:ext>
            </a:extLst>
          </p:cNvPr>
          <p:cNvSpPr/>
          <p:nvPr/>
        </p:nvSpPr>
        <p:spPr>
          <a:xfrm>
            <a:off x="2855520" y="3860391"/>
            <a:ext cx="6858000" cy="1378359"/>
          </a:xfrm>
          <a:prstGeom prst="rect">
            <a:avLst/>
          </a:prstGeom>
          <a:solidFill>
            <a:srgbClr val="FFF2CC">
              <a:alpha val="25098"/>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3" name="Rectángulo 32">
            <a:extLst>
              <a:ext uri="{FF2B5EF4-FFF2-40B4-BE49-F238E27FC236}">
                <a16:creationId xmlns:a16="http://schemas.microsoft.com/office/drawing/2014/main" id="{D53CC45C-3D21-4EC5-91D6-59A69ED9D059}"/>
              </a:ext>
            </a:extLst>
          </p:cNvPr>
          <p:cNvSpPr/>
          <p:nvPr/>
        </p:nvSpPr>
        <p:spPr>
          <a:xfrm>
            <a:off x="2855520" y="5238750"/>
            <a:ext cx="6858000" cy="1220624"/>
          </a:xfrm>
          <a:prstGeom prst="rect">
            <a:avLst/>
          </a:prstGeom>
          <a:solidFill>
            <a:srgbClr val="E2F0D9">
              <a:alpha val="21176"/>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CuadroTexto 2">
            <a:extLst>
              <a:ext uri="{FF2B5EF4-FFF2-40B4-BE49-F238E27FC236}">
                <a16:creationId xmlns:a16="http://schemas.microsoft.com/office/drawing/2014/main" id="{16BB4BEC-626F-44D9-B607-F9C3A5D7E29A}"/>
              </a:ext>
            </a:extLst>
          </p:cNvPr>
          <p:cNvSpPr txBox="1"/>
          <p:nvPr/>
        </p:nvSpPr>
        <p:spPr>
          <a:xfrm>
            <a:off x="915142" y="1084725"/>
            <a:ext cx="1940378" cy="923330"/>
          </a:xfrm>
          <a:prstGeom prst="rect">
            <a:avLst/>
          </a:prstGeom>
          <a:noFill/>
        </p:spPr>
        <p:txBody>
          <a:bodyPr wrap="square" rtlCol="0">
            <a:spAutoFit/>
          </a:bodyPr>
          <a:lstStyle/>
          <a:p>
            <a:r>
              <a:rPr lang="es-PE" b="1" dirty="0">
                <a:solidFill>
                  <a:schemeClr val="accent2">
                    <a:lumMod val="75000"/>
                  </a:schemeClr>
                </a:solidFill>
              </a:rPr>
              <a:t>Comentarios Web + Negocios Internacionales</a:t>
            </a:r>
          </a:p>
        </p:txBody>
      </p:sp>
      <p:sp>
        <p:nvSpPr>
          <p:cNvPr id="34" name="CuadroTexto 33">
            <a:extLst>
              <a:ext uri="{FF2B5EF4-FFF2-40B4-BE49-F238E27FC236}">
                <a16:creationId xmlns:a16="http://schemas.microsoft.com/office/drawing/2014/main" id="{111379CE-4CB3-4012-A9B1-5682689377A0}"/>
              </a:ext>
            </a:extLst>
          </p:cNvPr>
          <p:cNvSpPr txBox="1"/>
          <p:nvPr/>
        </p:nvSpPr>
        <p:spPr>
          <a:xfrm>
            <a:off x="9886950" y="2503099"/>
            <a:ext cx="1766949" cy="646331"/>
          </a:xfrm>
          <a:prstGeom prst="rect">
            <a:avLst/>
          </a:prstGeom>
          <a:noFill/>
        </p:spPr>
        <p:txBody>
          <a:bodyPr wrap="square" rtlCol="0">
            <a:spAutoFit/>
          </a:bodyPr>
          <a:lstStyle/>
          <a:p>
            <a:r>
              <a:rPr lang="es-PE" b="1" dirty="0">
                <a:solidFill>
                  <a:schemeClr val="accent5">
                    <a:lumMod val="75000"/>
                  </a:schemeClr>
                </a:solidFill>
              </a:rPr>
              <a:t>De Redes Neuronales</a:t>
            </a:r>
          </a:p>
        </p:txBody>
      </p:sp>
      <p:sp>
        <p:nvSpPr>
          <p:cNvPr id="36" name="CuadroTexto 35">
            <a:extLst>
              <a:ext uri="{FF2B5EF4-FFF2-40B4-BE49-F238E27FC236}">
                <a16:creationId xmlns:a16="http://schemas.microsoft.com/office/drawing/2014/main" id="{D353E1F0-25BA-4391-AE0F-5DF0F568A241}"/>
              </a:ext>
            </a:extLst>
          </p:cNvPr>
          <p:cNvSpPr txBox="1"/>
          <p:nvPr/>
        </p:nvSpPr>
        <p:spPr>
          <a:xfrm>
            <a:off x="1063123" y="4226404"/>
            <a:ext cx="1766949" cy="646331"/>
          </a:xfrm>
          <a:prstGeom prst="rect">
            <a:avLst/>
          </a:prstGeom>
          <a:noFill/>
        </p:spPr>
        <p:txBody>
          <a:bodyPr wrap="square" rtlCol="0">
            <a:spAutoFit/>
          </a:bodyPr>
          <a:lstStyle/>
          <a:p>
            <a:r>
              <a:rPr lang="es-PE" b="1" dirty="0">
                <a:solidFill>
                  <a:schemeClr val="accent4">
                    <a:lumMod val="50000"/>
                  </a:schemeClr>
                </a:solidFill>
              </a:rPr>
              <a:t>De </a:t>
            </a:r>
          </a:p>
          <a:p>
            <a:r>
              <a:rPr lang="es-PE" b="1" dirty="0" err="1">
                <a:solidFill>
                  <a:schemeClr val="accent4">
                    <a:lumMod val="50000"/>
                  </a:schemeClr>
                </a:solidFill>
              </a:rPr>
              <a:t>Clustering</a:t>
            </a:r>
            <a:endParaRPr lang="es-PE" b="1" dirty="0">
              <a:solidFill>
                <a:schemeClr val="accent4">
                  <a:lumMod val="50000"/>
                </a:schemeClr>
              </a:solidFill>
            </a:endParaRPr>
          </a:p>
        </p:txBody>
      </p:sp>
      <p:sp>
        <p:nvSpPr>
          <p:cNvPr id="37" name="CuadroTexto 36">
            <a:extLst>
              <a:ext uri="{FF2B5EF4-FFF2-40B4-BE49-F238E27FC236}">
                <a16:creationId xmlns:a16="http://schemas.microsoft.com/office/drawing/2014/main" id="{E7501E3B-B3A9-4E03-AB34-E31C08361D72}"/>
              </a:ext>
            </a:extLst>
          </p:cNvPr>
          <p:cNvSpPr txBox="1"/>
          <p:nvPr/>
        </p:nvSpPr>
        <p:spPr>
          <a:xfrm>
            <a:off x="9929992" y="5525896"/>
            <a:ext cx="1766949" cy="646331"/>
          </a:xfrm>
          <a:prstGeom prst="rect">
            <a:avLst/>
          </a:prstGeom>
          <a:noFill/>
        </p:spPr>
        <p:txBody>
          <a:bodyPr wrap="square" rtlCol="0">
            <a:spAutoFit/>
          </a:bodyPr>
          <a:lstStyle/>
          <a:p>
            <a:r>
              <a:rPr lang="es-PE" b="1" dirty="0">
                <a:solidFill>
                  <a:schemeClr val="accent6">
                    <a:lumMod val="50000"/>
                  </a:schemeClr>
                </a:solidFill>
              </a:rPr>
              <a:t>De Minería de Opinión</a:t>
            </a:r>
          </a:p>
        </p:txBody>
      </p:sp>
      <p:sp>
        <p:nvSpPr>
          <p:cNvPr id="4" name="Triángulo isósceles 3">
            <a:extLst>
              <a:ext uri="{FF2B5EF4-FFF2-40B4-BE49-F238E27FC236}">
                <a16:creationId xmlns:a16="http://schemas.microsoft.com/office/drawing/2014/main" id="{CFECE83A-9FF4-4734-A726-847AD18C510A}"/>
              </a:ext>
            </a:extLst>
          </p:cNvPr>
          <p:cNvSpPr/>
          <p:nvPr/>
        </p:nvSpPr>
        <p:spPr>
          <a:xfrm>
            <a:off x="0" y="4872735"/>
            <a:ext cx="1605759" cy="1985265"/>
          </a:xfrm>
          <a:prstGeom prst="triangle">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1" name="Triángulo isósceles 40">
            <a:extLst>
              <a:ext uri="{FF2B5EF4-FFF2-40B4-BE49-F238E27FC236}">
                <a16:creationId xmlns:a16="http://schemas.microsoft.com/office/drawing/2014/main" id="{FB3A8AC9-5F6D-4A22-B8DB-15634F73DB6F}"/>
              </a:ext>
            </a:extLst>
          </p:cNvPr>
          <p:cNvSpPr/>
          <p:nvPr/>
        </p:nvSpPr>
        <p:spPr>
          <a:xfrm flipV="1">
            <a:off x="10586241" y="608178"/>
            <a:ext cx="1605759" cy="1985265"/>
          </a:xfrm>
          <a:prstGeom prst="triangle">
            <a:avLst>
              <a:gd name="adj"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6001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down)">
                                      <p:cBhvr>
                                        <p:cTn id="23" dur="500"/>
                                        <p:tgtEl>
                                          <p:spTgt spid="36"/>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down)">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500"/>
                                        <p:tgtEl>
                                          <p:spTgt spid="3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down)">
                                      <p:cBhvr>
                                        <p:cTn id="3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2" grpId="0" animBg="1"/>
      <p:bldP spid="33" grpId="0" animBg="1"/>
      <p:bldP spid="3" grpId="0"/>
      <p:bldP spid="34" grpId="0"/>
      <p:bldP spid="36"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lipse 14">
            <a:extLst>
              <a:ext uri="{FF2B5EF4-FFF2-40B4-BE49-F238E27FC236}">
                <a16:creationId xmlns:a16="http://schemas.microsoft.com/office/drawing/2014/main" id="{940C8B4E-3B62-4D9E-9305-1025B2B19568}"/>
              </a:ext>
            </a:extLst>
          </p:cNvPr>
          <p:cNvSpPr/>
          <p:nvPr/>
        </p:nvSpPr>
        <p:spPr>
          <a:xfrm>
            <a:off x="4611801" y="1152797"/>
            <a:ext cx="1276015" cy="848715"/>
          </a:xfrm>
          <a:prstGeom prst="ellipse">
            <a:avLst/>
          </a:prstGeom>
          <a:solidFill>
            <a:srgbClr val="E2E3E4"/>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2" name="Elipse 41">
            <a:extLst>
              <a:ext uri="{FF2B5EF4-FFF2-40B4-BE49-F238E27FC236}">
                <a16:creationId xmlns:a16="http://schemas.microsoft.com/office/drawing/2014/main" id="{4180736F-A3BA-42B4-A80F-72028E525EA4}"/>
              </a:ext>
            </a:extLst>
          </p:cNvPr>
          <p:cNvSpPr/>
          <p:nvPr/>
        </p:nvSpPr>
        <p:spPr>
          <a:xfrm>
            <a:off x="10326369" y="2623709"/>
            <a:ext cx="1276015" cy="848715"/>
          </a:xfrm>
          <a:prstGeom prst="ellipse">
            <a:avLst/>
          </a:prstGeom>
          <a:solidFill>
            <a:srgbClr val="E2E3E4"/>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3" name="Elipse 42">
            <a:extLst>
              <a:ext uri="{FF2B5EF4-FFF2-40B4-BE49-F238E27FC236}">
                <a16:creationId xmlns:a16="http://schemas.microsoft.com/office/drawing/2014/main" id="{65C96D24-2745-4DD5-A7F1-F6E588EE630C}"/>
              </a:ext>
            </a:extLst>
          </p:cNvPr>
          <p:cNvSpPr/>
          <p:nvPr/>
        </p:nvSpPr>
        <p:spPr>
          <a:xfrm>
            <a:off x="5124724" y="3928581"/>
            <a:ext cx="1276015" cy="848715"/>
          </a:xfrm>
          <a:prstGeom prst="ellipse">
            <a:avLst/>
          </a:prstGeom>
          <a:solidFill>
            <a:srgbClr val="E2E3E4"/>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5" name="Elipse 44">
            <a:extLst>
              <a:ext uri="{FF2B5EF4-FFF2-40B4-BE49-F238E27FC236}">
                <a16:creationId xmlns:a16="http://schemas.microsoft.com/office/drawing/2014/main" id="{04BD61DE-3CF5-4E7B-962D-2F688650382A}"/>
              </a:ext>
            </a:extLst>
          </p:cNvPr>
          <p:cNvSpPr/>
          <p:nvPr/>
        </p:nvSpPr>
        <p:spPr>
          <a:xfrm>
            <a:off x="10184334" y="5334536"/>
            <a:ext cx="1276015" cy="848715"/>
          </a:xfrm>
          <a:prstGeom prst="ellipse">
            <a:avLst/>
          </a:prstGeom>
          <a:solidFill>
            <a:srgbClr val="E2E3E4"/>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1" name="Google Shape;67;p2">
            <a:extLst>
              <a:ext uri="{FF2B5EF4-FFF2-40B4-BE49-F238E27FC236}">
                <a16:creationId xmlns:a16="http://schemas.microsoft.com/office/drawing/2014/main" id="{B96507F8-8EB3-4D7D-81AE-259D3C4D47E2}"/>
              </a:ext>
            </a:extLst>
          </p:cNvPr>
          <p:cNvCxnSpPr>
            <a:cxnSpLocks/>
          </p:cNvCxnSpPr>
          <p:nvPr/>
        </p:nvCxnSpPr>
        <p:spPr>
          <a:xfrm>
            <a:off x="121441" y="608178"/>
            <a:ext cx="11575500" cy="0"/>
          </a:xfrm>
          <a:prstGeom prst="straightConnector1">
            <a:avLst/>
          </a:prstGeom>
          <a:noFill/>
          <a:ln w="9525" cap="flat" cmpd="sng">
            <a:solidFill>
              <a:srgbClr val="005828"/>
            </a:solidFill>
            <a:prstDash val="solid"/>
            <a:round/>
            <a:headEnd type="none" w="sm" len="sm"/>
            <a:tailEnd type="none" w="sm" len="sm"/>
          </a:ln>
          <a:effectLst>
            <a:outerShdw blurRad="50800" dist="38100" dir="2700000" algn="tl" rotWithShape="0">
              <a:srgbClr val="000000">
                <a:alpha val="40000"/>
              </a:srgbClr>
            </a:outerShdw>
          </a:effectLst>
        </p:spPr>
      </p:cxnSp>
      <p:sp>
        <p:nvSpPr>
          <p:cNvPr id="44" name="Google Shape;66;p2">
            <a:extLst>
              <a:ext uri="{FF2B5EF4-FFF2-40B4-BE49-F238E27FC236}">
                <a16:creationId xmlns:a16="http://schemas.microsoft.com/office/drawing/2014/main" id="{CEC417FD-BFF2-4E47-A4A4-53F128141C6A}"/>
              </a:ext>
            </a:extLst>
          </p:cNvPr>
          <p:cNvSpPr txBox="1">
            <a:spLocks/>
          </p:cNvSpPr>
          <p:nvPr/>
        </p:nvSpPr>
        <p:spPr>
          <a:xfrm>
            <a:off x="311700" y="45993"/>
            <a:ext cx="8520600" cy="479879"/>
          </a:xfrm>
          <a:prstGeom prst="rect">
            <a:avLst/>
          </a:prstGeom>
          <a:noFill/>
          <a:ln>
            <a:noFill/>
          </a:ln>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buSzPct val="111111"/>
            </a:pPr>
            <a:r>
              <a:rPr lang="es-PE" sz="2400" b="1" dirty="0"/>
              <a:t>Caracterización de los Grupos (k = 4, Técnica TF-IDF)</a:t>
            </a:r>
          </a:p>
        </p:txBody>
      </p:sp>
      <p:sp>
        <p:nvSpPr>
          <p:cNvPr id="4" name="Triángulo isósceles 3">
            <a:extLst>
              <a:ext uri="{FF2B5EF4-FFF2-40B4-BE49-F238E27FC236}">
                <a16:creationId xmlns:a16="http://schemas.microsoft.com/office/drawing/2014/main" id="{CFECE83A-9FF4-4734-A726-847AD18C510A}"/>
              </a:ext>
            </a:extLst>
          </p:cNvPr>
          <p:cNvSpPr/>
          <p:nvPr/>
        </p:nvSpPr>
        <p:spPr>
          <a:xfrm>
            <a:off x="0" y="4872735"/>
            <a:ext cx="1605759" cy="1985265"/>
          </a:xfrm>
          <a:prstGeom prst="triangle">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1" name="Triángulo isósceles 40">
            <a:extLst>
              <a:ext uri="{FF2B5EF4-FFF2-40B4-BE49-F238E27FC236}">
                <a16:creationId xmlns:a16="http://schemas.microsoft.com/office/drawing/2014/main" id="{FB3A8AC9-5F6D-4A22-B8DB-15634F73DB6F}"/>
              </a:ext>
            </a:extLst>
          </p:cNvPr>
          <p:cNvSpPr/>
          <p:nvPr/>
        </p:nvSpPr>
        <p:spPr>
          <a:xfrm flipV="1">
            <a:off x="10586241" y="608178"/>
            <a:ext cx="1605759" cy="1985265"/>
          </a:xfrm>
          <a:prstGeom prst="triangle">
            <a:avLst>
              <a:gd name="adj"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4338" name="Picture 2">
            <a:extLst>
              <a:ext uri="{FF2B5EF4-FFF2-40B4-BE49-F238E27FC236}">
                <a16:creationId xmlns:a16="http://schemas.microsoft.com/office/drawing/2014/main" id="{5DD9CF86-BAB1-4C62-8704-9925B9E03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921" y="758608"/>
            <a:ext cx="3187700" cy="163709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8596CC92-49F3-4332-961B-7552E413D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3986" y="1989929"/>
            <a:ext cx="3189600" cy="1638069"/>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332A70A5-CCA6-4BBF-94F3-2D3A66A709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827" y="3375177"/>
            <a:ext cx="3189600" cy="163807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9BDDFA4B-2189-42F1-A98F-50D123CBE5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3986" y="4899508"/>
            <a:ext cx="3189600" cy="163807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o 6">
            <a:extLst>
              <a:ext uri="{FF2B5EF4-FFF2-40B4-BE49-F238E27FC236}">
                <a16:creationId xmlns:a16="http://schemas.microsoft.com/office/drawing/2014/main" id="{119DAAE9-E641-4CE4-BC83-1E44EA9B2A26}"/>
              </a:ext>
            </a:extLst>
          </p:cNvPr>
          <p:cNvGrpSpPr/>
          <p:nvPr/>
        </p:nvGrpSpPr>
        <p:grpSpPr>
          <a:xfrm>
            <a:off x="3918476" y="798269"/>
            <a:ext cx="2643057" cy="1320599"/>
            <a:chOff x="5644600" y="804078"/>
            <a:chExt cx="2643057" cy="1320599"/>
          </a:xfrm>
        </p:grpSpPr>
        <p:sp>
          <p:nvSpPr>
            <p:cNvPr id="5" name="Rectangle 9">
              <a:extLst>
                <a:ext uri="{FF2B5EF4-FFF2-40B4-BE49-F238E27FC236}">
                  <a16:creationId xmlns:a16="http://schemas.microsoft.com/office/drawing/2014/main" id="{5D0CC460-D814-48E6-BC97-D02A0D716511}"/>
                </a:ext>
              </a:extLst>
            </p:cNvPr>
            <p:cNvSpPr>
              <a:spLocks noChangeArrowheads="1"/>
            </p:cNvSpPr>
            <p:nvPr/>
          </p:nvSpPr>
          <p:spPr bwMode="auto">
            <a:xfrm>
              <a:off x="5644600" y="1201347"/>
              <a:ext cx="2643057" cy="92333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just" eaLnBrk="0" fontAlgn="base" hangingPunct="0">
                <a:spcBef>
                  <a:spcPct val="0"/>
                </a:spcBef>
                <a:spcAft>
                  <a:spcPct val="0"/>
                </a:spcAft>
              </a:pPr>
              <a:r>
                <a:rPr lang="es-PE" dirty="0" err="1"/>
                <a:t>Medoides</a:t>
              </a:r>
              <a:r>
                <a:rPr kumimoji="0" lang="es-PE" altLang="es-PE" sz="1100" b="0" i="0" u="none" strike="noStrike" cap="none" normalizeH="0" baseline="0" dirty="0">
                  <a:ln>
                    <a:noFill/>
                  </a:ln>
                  <a:solidFill>
                    <a:srgbClr val="000000"/>
                  </a:solidFill>
                  <a:effectLst/>
                  <a:latin typeface="Segoe UI Light" panose="020B0502040204020203" pitchFamily="34" charset="0"/>
                  <a:cs typeface="Segoe UI Light" panose="020B0502040204020203" pitchFamily="34" charset="0"/>
                </a:rPr>
                <a:t>: </a:t>
              </a:r>
              <a:r>
                <a:rPr kumimoji="0" lang="es-PE" altLang="es-PE" sz="1400" b="0" i="0" u="none" strike="noStrike" cap="none" normalizeH="0" baseline="0" dirty="0">
                  <a:ln>
                    <a:noFill/>
                  </a:ln>
                  <a:solidFill>
                    <a:srgbClr val="000000"/>
                  </a:solidFill>
                  <a:effectLst/>
                  <a:latin typeface="Segoe UI Light" panose="020B0502040204020203" pitchFamily="34" charset="0"/>
                  <a:cs typeface="Segoe UI Light" panose="020B0502040204020203" pitchFamily="34" charset="0"/>
                </a:rPr>
                <a:t>destino, turístico, hote</a:t>
              </a:r>
              <a:r>
                <a:rPr lang="es-PE" altLang="es-PE" sz="1400" dirty="0">
                  <a:solidFill>
                    <a:srgbClr val="000000"/>
                  </a:solidFill>
                  <a:latin typeface="Segoe UI Light" panose="020B0502040204020203" pitchFamily="34" charset="0"/>
                  <a:cs typeface="Segoe UI Light" panose="020B0502040204020203" pitchFamily="34" charset="0"/>
                </a:rPr>
                <a:t>l,</a:t>
              </a:r>
              <a:r>
                <a:rPr kumimoji="0" lang="es-PE" altLang="es-PE" sz="1400" b="0" i="0" u="none" strike="noStrike" cap="none" normalizeH="0" baseline="0" dirty="0">
                  <a:ln>
                    <a:noFill/>
                  </a:ln>
                  <a:solidFill>
                    <a:srgbClr val="000000"/>
                  </a:solidFill>
                  <a:effectLst/>
                  <a:latin typeface="Segoe UI Light" panose="020B0502040204020203" pitchFamily="34" charset="0"/>
                  <a:cs typeface="Segoe UI Light" panose="020B0502040204020203" pitchFamily="34" charset="0"/>
                </a:rPr>
                <a:t> </a:t>
              </a:r>
              <a:r>
                <a:rPr kumimoji="0" lang="es-PE" altLang="es-PE" sz="1400" b="0" i="0" u="none" strike="noStrike" cap="none" normalizeH="0" baseline="0" dirty="0" err="1">
                  <a:ln>
                    <a:noFill/>
                  </a:ln>
                  <a:solidFill>
                    <a:srgbClr val="000000"/>
                  </a:solidFill>
                  <a:effectLst/>
                  <a:latin typeface="Segoe UI Light" panose="020B0502040204020203" pitchFamily="34" charset="0"/>
                  <a:cs typeface="Segoe UI Light" panose="020B0502040204020203" pitchFamily="34" charset="0"/>
                </a:rPr>
                <a:t>ewom</a:t>
              </a:r>
              <a:r>
                <a:rPr kumimoji="0" lang="es-PE" altLang="es-PE" sz="1400" b="0" i="0" u="none" strike="noStrike" cap="none" normalizeH="0" baseline="0" dirty="0">
                  <a:ln>
                    <a:noFill/>
                  </a:ln>
                  <a:solidFill>
                    <a:srgbClr val="000000"/>
                  </a:solidFill>
                  <a:effectLst/>
                  <a:latin typeface="Segoe UI Light" panose="020B0502040204020203" pitchFamily="34" charset="0"/>
                  <a:cs typeface="Segoe UI Light" panose="020B0502040204020203" pitchFamily="34" charset="0"/>
                </a:rPr>
                <a:t>, </a:t>
              </a:r>
              <a:r>
                <a:rPr kumimoji="0" lang="es-PE" altLang="es-PE" sz="1400" b="0" i="0" u="none" strike="noStrike" cap="none" normalizeH="0" baseline="0" dirty="0" err="1">
                  <a:ln>
                    <a:noFill/>
                  </a:ln>
                  <a:solidFill>
                    <a:srgbClr val="000000"/>
                  </a:solidFill>
                  <a:effectLst/>
                  <a:latin typeface="Segoe UI Light" panose="020B0502040204020203" pitchFamily="34" charset="0"/>
                  <a:cs typeface="Segoe UI Light" panose="020B0502040204020203" pitchFamily="34" charset="0"/>
                </a:rPr>
                <a:t>tripadvisor</a:t>
              </a:r>
              <a:r>
                <a:rPr kumimoji="0" lang="es-PE" altLang="es-PE" sz="1400" b="0" i="0" u="none" strike="noStrike" cap="none" normalizeH="0" baseline="0" dirty="0">
                  <a:ln>
                    <a:noFill/>
                  </a:ln>
                  <a:solidFill>
                    <a:srgbClr val="000000"/>
                  </a:solidFill>
                  <a:effectLst/>
                  <a:latin typeface="Segoe UI Light" panose="020B0502040204020203" pitchFamily="34" charset="0"/>
                  <a:cs typeface="Segoe UI Light" panose="020B0502040204020203" pitchFamily="34" charset="0"/>
                </a:rPr>
                <a:t>, firma, </a:t>
              </a:r>
              <a:r>
                <a:rPr kumimoji="0" lang="es-PE" altLang="es-PE" sz="1400" b="0" i="0" u="none" strike="noStrike" cap="none" normalizeH="0" baseline="0" dirty="0" err="1">
                  <a:ln>
                    <a:noFill/>
                  </a:ln>
                  <a:solidFill>
                    <a:srgbClr val="000000"/>
                  </a:solidFill>
                  <a:effectLst/>
                  <a:latin typeface="Segoe UI Light" panose="020B0502040204020203" pitchFamily="34" charset="0"/>
                  <a:cs typeface="Segoe UI Light" panose="020B0502040204020203" pitchFamily="34" charset="0"/>
                </a:rPr>
                <a:t>cluster</a:t>
              </a:r>
              <a:r>
                <a:rPr kumimoji="0" lang="es-PE" altLang="es-PE" sz="1400" b="0" i="0" u="none" strike="noStrike" cap="none" normalizeH="0" baseline="0" dirty="0">
                  <a:ln>
                    <a:noFill/>
                  </a:ln>
                  <a:solidFill>
                    <a:srgbClr val="000000"/>
                  </a:solidFill>
                  <a:effectLst/>
                  <a:latin typeface="Segoe UI Light" panose="020B0502040204020203" pitchFamily="34" charset="0"/>
                  <a:cs typeface="Segoe UI Light" panose="020B0502040204020203" pitchFamily="34" charset="0"/>
                </a:rPr>
                <a:t>, ranking, consumidor, empresa</a:t>
              </a:r>
              <a:endParaRPr kumimoji="0" lang="es-PE" altLang="es-PE"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endParaRPr>
            </a:p>
          </p:txBody>
        </p:sp>
        <p:sp>
          <p:nvSpPr>
            <p:cNvPr id="6" name="CuadroTexto 5">
              <a:extLst>
                <a:ext uri="{FF2B5EF4-FFF2-40B4-BE49-F238E27FC236}">
                  <a16:creationId xmlns:a16="http://schemas.microsoft.com/office/drawing/2014/main" id="{313C3583-4C85-4DC2-992C-F52A751A2C80}"/>
                </a:ext>
              </a:extLst>
            </p:cNvPr>
            <p:cNvSpPr txBox="1"/>
            <p:nvPr/>
          </p:nvSpPr>
          <p:spPr>
            <a:xfrm>
              <a:off x="5644600" y="804078"/>
              <a:ext cx="2643057" cy="369332"/>
            </a:xfrm>
            <a:prstGeom prst="rect">
              <a:avLst/>
            </a:prstGeom>
            <a:noFill/>
          </p:spPr>
          <p:txBody>
            <a:bodyPr wrap="square" rtlCol="0">
              <a:spAutoFit/>
            </a:bodyPr>
            <a:lstStyle/>
            <a:p>
              <a:pPr algn="ctr"/>
              <a:r>
                <a:rPr lang="es-PE" b="1" dirty="0" err="1">
                  <a:solidFill>
                    <a:schemeClr val="accent1">
                      <a:lumMod val="50000"/>
                    </a:schemeClr>
                  </a:solidFill>
                </a:rPr>
                <a:t>Cluster</a:t>
              </a:r>
              <a:r>
                <a:rPr lang="es-PE" b="1" dirty="0">
                  <a:solidFill>
                    <a:schemeClr val="accent1">
                      <a:lumMod val="50000"/>
                    </a:schemeClr>
                  </a:solidFill>
                </a:rPr>
                <a:t> 1</a:t>
              </a:r>
            </a:p>
          </p:txBody>
        </p:sp>
      </p:grpSp>
      <p:grpSp>
        <p:nvGrpSpPr>
          <p:cNvPr id="23" name="Grupo 22">
            <a:extLst>
              <a:ext uri="{FF2B5EF4-FFF2-40B4-BE49-F238E27FC236}">
                <a16:creationId xmlns:a16="http://schemas.microsoft.com/office/drawing/2014/main" id="{1CC99070-E9A1-4869-95F8-ECD5268C6CEB}"/>
              </a:ext>
            </a:extLst>
          </p:cNvPr>
          <p:cNvGrpSpPr/>
          <p:nvPr/>
        </p:nvGrpSpPr>
        <p:grpSpPr>
          <a:xfrm>
            <a:off x="9692269" y="2197303"/>
            <a:ext cx="2499731" cy="1430694"/>
            <a:chOff x="5644600" y="804078"/>
            <a:chExt cx="2643057" cy="1320599"/>
          </a:xfrm>
        </p:grpSpPr>
        <p:sp>
          <p:nvSpPr>
            <p:cNvPr id="24" name="Rectangle 9">
              <a:extLst>
                <a:ext uri="{FF2B5EF4-FFF2-40B4-BE49-F238E27FC236}">
                  <a16:creationId xmlns:a16="http://schemas.microsoft.com/office/drawing/2014/main" id="{84E10A4A-B8EB-4676-AC48-517AF15CDA0B}"/>
                </a:ext>
              </a:extLst>
            </p:cNvPr>
            <p:cNvSpPr>
              <a:spLocks noChangeArrowheads="1"/>
            </p:cNvSpPr>
            <p:nvPr/>
          </p:nvSpPr>
          <p:spPr bwMode="auto">
            <a:xfrm>
              <a:off x="5644600" y="1201347"/>
              <a:ext cx="2643057" cy="92333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just" eaLnBrk="0" fontAlgn="base" hangingPunct="0">
                <a:spcBef>
                  <a:spcPct val="0"/>
                </a:spcBef>
                <a:spcAft>
                  <a:spcPct val="0"/>
                </a:spcAft>
              </a:pPr>
              <a:r>
                <a:rPr lang="es-PE" dirty="0" err="1"/>
                <a:t>Medoides</a:t>
              </a:r>
              <a:r>
                <a:rPr kumimoji="0" lang="es-PE" altLang="es-PE" sz="1100" b="0" i="0" u="none" strike="noStrike" cap="none" normalizeH="0" baseline="0" dirty="0">
                  <a:ln>
                    <a:noFill/>
                  </a:ln>
                  <a:solidFill>
                    <a:srgbClr val="000000"/>
                  </a:solidFill>
                  <a:effectLst/>
                  <a:latin typeface="Segoe UI Light" panose="020B0502040204020203" pitchFamily="34" charset="0"/>
                  <a:cs typeface="Segoe UI Light" panose="020B0502040204020203" pitchFamily="34" charset="0"/>
                </a:rPr>
                <a:t>: </a:t>
              </a:r>
              <a:r>
                <a:rPr kumimoji="0" lang="es-PE" altLang="es-PE" sz="1400" b="0" i="0" u="none" strike="noStrike" cap="none" normalizeH="0" baseline="0" dirty="0">
                  <a:ln>
                    <a:noFill/>
                  </a:ln>
                  <a:solidFill>
                    <a:srgbClr val="000000"/>
                  </a:solidFill>
                  <a:effectLst/>
                  <a:latin typeface="Courier New" panose="02070309020205020404" pitchFamily="49" charset="0"/>
                </a:rPr>
                <a:t>red, neurona, modelo, neuronal, </a:t>
              </a:r>
              <a:r>
                <a:rPr kumimoji="0" lang="es-PE" altLang="es-PE" sz="1400" b="0" i="0" u="none" strike="noStrike" cap="none" normalizeH="0" baseline="0" dirty="0" err="1">
                  <a:ln>
                    <a:noFill/>
                  </a:ln>
                  <a:solidFill>
                    <a:srgbClr val="000000"/>
                  </a:solidFill>
                  <a:effectLst/>
                  <a:latin typeface="Courier New" panose="02070309020205020404" pitchFamily="49" charset="0"/>
                </a:rPr>
                <a:t>rna</a:t>
              </a:r>
              <a:r>
                <a:rPr kumimoji="0" lang="es-PE" altLang="es-PE" sz="1400" b="0" i="0" u="none" strike="noStrike" cap="none" normalizeH="0" baseline="0" dirty="0">
                  <a:ln>
                    <a:noFill/>
                  </a:ln>
                  <a:solidFill>
                    <a:srgbClr val="000000"/>
                  </a:solidFill>
                  <a:effectLst/>
                  <a:latin typeface="Courier New" panose="02070309020205020404" pitchFamily="49" charset="0"/>
                </a:rPr>
                <a:t>, capa, entrada, imagen, artificial </a:t>
              </a:r>
              <a:endParaRPr kumimoji="0" lang="es-PE" altLang="es-PE" sz="3200" b="0" i="0" u="none" strike="noStrike" cap="none" normalizeH="0" baseline="0" dirty="0">
                <a:ln>
                  <a:noFill/>
                </a:ln>
                <a:solidFill>
                  <a:schemeClr val="tx1"/>
                </a:solidFill>
                <a:effectLst/>
                <a:latin typeface="Arial" panose="020B0604020202020204" pitchFamily="34" charset="0"/>
              </a:endParaRPr>
            </a:p>
          </p:txBody>
        </p:sp>
        <p:sp>
          <p:nvSpPr>
            <p:cNvPr id="26" name="CuadroTexto 25">
              <a:extLst>
                <a:ext uri="{FF2B5EF4-FFF2-40B4-BE49-F238E27FC236}">
                  <a16:creationId xmlns:a16="http://schemas.microsoft.com/office/drawing/2014/main" id="{551EB2C6-3BC7-4643-AE23-A903CDC7BB72}"/>
                </a:ext>
              </a:extLst>
            </p:cNvPr>
            <p:cNvSpPr txBox="1"/>
            <p:nvPr/>
          </p:nvSpPr>
          <p:spPr>
            <a:xfrm>
              <a:off x="5644600" y="804078"/>
              <a:ext cx="2643057" cy="340911"/>
            </a:xfrm>
            <a:prstGeom prst="rect">
              <a:avLst/>
            </a:prstGeom>
            <a:noFill/>
          </p:spPr>
          <p:txBody>
            <a:bodyPr wrap="square" rtlCol="0">
              <a:spAutoFit/>
            </a:bodyPr>
            <a:lstStyle/>
            <a:p>
              <a:pPr algn="ctr"/>
              <a:r>
                <a:rPr lang="es-PE" b="1" dirty="0" err="1">
                  <a:solidFill>
                    <a:schemeClr val="accent6">
                      <a:lumMod val="50000"/>
                    </a:schemeClr>
                  </a:solidFill>
                </a:rPr>
                <a:t>Cluster</a:t>
              </a:r>
              <a:r>
                <a:rPr lang="es-PE" b="1" dirty="0">
                  <a:solidFill>
                    <a:schemeClr val="accent6">
                      <a:lumMod val="50000"/>
                    </a:schemeClr>
                  </a:solidFill>
                </a:rPr>
                <a:t> 2</a:t>
              </a:r>
            </a:p>
          </p:txBody>
        </p:sp>
      </p:grpSp>
      <p:grpSp>
        <p:nvGrpSpPr>
          <p:cNvPr id="30" name="Grupo 29">
            <a:extLst>
              <a:ext uri="{FF2B5EF4-FFF2-40B4-BE49-F238E27FC236}">
                <a16:creationId xmlns:a16="http://schemas.microsoft.com/office/drawing/2014/main" id="{57DDE6BD-02E0-427C-8D7D-CCE7AC5414F5}"/>
              </a:ext>
            </a:extLst>
          </p:cNvPr>
          <p:cNvGrpSpPr/>
          <p:nvPr/>
        </p:nvGrpSpPr>
        <p:grpSpPr>
          <a:xfrm>
            <a:off x="4441204" y="3509473"/>
            <a:ext cx="2643057" cy="1320599"/>
            <a:chOff x="5644600" y="804078"/>
            <a:chExt cx="2643057" cy="1320599"/>
          </a:xfrm>
          <a:noFill/>
        </p:grpSpPr>
        <p:sp>
          <p:nvSpPr>
            <p:cNvPr id="31" name="Rectangle 9">
              <a:extLst>
                <a:ext uri="{FF2B5EF4-FFF2-40B4-BE49-F238E27FC236}">
                  <a16:creationId xmlns:a16="http://schemas.microsoft.com/office/drawing/2014/main" id="{30C25A1C-2F22-4818-B859-4406C6BE395A}"/>
                </a:ext>
              </a:extLst>
            </p:cNvPr>
            <p:cNvSpPr>
              <a:spLocks noChangeArrowheads="1"/>
            </p:cNvSpPr>
            <p:nvPr/>
          </p:nvSpPr>
          <p:spPr bwMode="auto">
            <a:xfrm>
              <a:off x="5644600" y="1201347"/>
              <a:ext cx="2643057" cy="92333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just" eaLnBrk="0" fontAlgn="base" hangingPunct="0">
                <a:spcBef>
                  <a:spcPct val="0"/>
                </a:spcBef>
                <a:spcAft>
                  <a:spcPct val="0"/>
                </a:spcAft>
              </a:pPr>
              <a:r>
                <a:rPr lang="es-PE" dirty="0" err="1"/>
                <a:t>Medoides</a:t>
              </a:r>
              <a:r>
                <a:rPr kumimoji="0" lang="es-PE" altLang="es-PE" sz="1100" b="0" i="0" u="none" strike="noStrike" cap="none" normalizeH="0" baseline="0" dirty="0">
                  <a:ln>
                    <a:noFill/>
                  </a:ln>
                  <a:solidFill>
                    <a:srgbClr val="000000"/>
                  </a:solidFill>
                  <a:effectLst/>
                  <a:latin typeface="Segoe UI Light" panose="020B0502040204020203" pitchFamily="34" charset="0"/>
                  <a:cs typeface="Segoe UI Light" panose="020B0502040204020203" pitchFamily="34" charset="0"/>
                </a:rPr>
                <a:t>: </a:t>
              </a:r>
              <a:r>
                <a:rPr kumimoji="0" lang="es-PE" altLang="es-PE" sz="1400" b="0" i="0" u="none" strike="noStrike" cap="none" normalizeH="0" baseline="0" dirty="0">
                  <a:ln>
                    <a:noFill/>
                  </a:ln>
                  <a:solidFill>
                    <a:srgbClr val="000000"/>
                  </a:solidFill>
                  <a:effectLst/>
                  <a:latin typeface="Segoe UI Light" panose="020B0502040204020203" pitchFamily="34" charset="0"/>
                  <a:cs typeface="Segoe UI Light" panose="020B0502040204020203" pitchFamily="34" charset="0"/>
                </a:rPr>
                <a:t>clúster, </a:t>
              </a:r>
              <a:r>
                <a:rPr kumimoji="0" lang="es-PE" altLang="es-PE" sz="1400" b="0" i="0" u="none" strike="noStrike" cap="none" normalizeH="0" baseline="0" dirty="0" err="1">
                  <a:ln>
                    <a:noFill/>
                  </a:ln>
                  <a:solidFill>
                    <a:srgbClr val="000000"/>
                  </a:solidFill>
                  <a:effectLst/>
                  <a:latin typeface="Segoe UI Light" panose="020B0502040204020203" pitchFamily="34" charset="0"/>
                  <a:cs typeface="Segoe UI Light" panose="020B0502040204020203" pitchFamily="34" charset="0"/>
                </a:rPr>
                <a:t>cluster</a:t>
              </a:r>
              <a:r>
                <a:rPr kumimoji="0" lang="es-PE" altLang="es-PE" sz="1400" b="0" i="0" u="none" strike="noStrike" cap="none" normalizeH="0" baseline="0" dirty="0">
                  <a:ln>
                    <a:noFill/>
                  </a:ln>
                  <a:solidFill>
                    <a:srgbClr val="000000"/>
                  </a:solidFill>
                  <a:effectLst/>
                  <a:latin typeface="Segoe UI Light" panose="020B0502040204020203" pitchFamily="34" charset="0"/>
                  <a:cs typeface="Segoe UI Light" panose="020B0502040204020203" pitchFamily="34" charset="0"/>
                </a:rPr>
                <a:t>, grupo, documento, agrupamiento, distancia, estación, dato, elemento, país </a:t>
              </a:r>
            </a:p>
          </p:txBody>
        </p:sp>
        <p:sp>
          <p:nvSpPr>
            <p:cNvPr id="35" name="CuadroTexto 34">
              <a:extLst>
                <a:ext uri="{FF2B5EF4-FFF2-40B4-BE49-F238E27FC236}">
                  <a16:creationId xmlns:a16="http://schemas.microsoft.com/office/drawing/2014/main" id="{84E4D77D-24E6-4EBC-B3F3-E18E04CC39C7}"/>
                </a:ext>
              </a:extLst>
            </p:cNvPr>
            <p:cNvSpPr txBox="1"/>
            <p:nvPr/>
          </p:nvSpPr>
          <p:spPr>
            <a:xfrm>
              <a:off x="5644600" y="804078"/>
              <a:ext cx="2643057" cy="369332"/>
            </a:xfrm>
            <a:prstGeom prst="rect">
              <a:avLst/>
            </a:prstGeom>
            <a:grpFill/>
          </p:spPr>
          <p:txBody>
            <a:bodyPr wrap="square" rtlCol="0">
              <a:spAutoFit/>
            </a:bodyPr>
            <a:lstStyle/>
            <a:p>
              <a:pPr algn="ctr"/>
              <a:r>
                <a:rPr lang="es-PE" b="1" dirty="0" err="1">
                  <a:solidFill>
                    <a:srgbClr val="5B882A"/>
                  </a:solidFill>
                </a:rPr>
                <a:t>Cluster</a:t>
              </a:r>
              <a:r>
                <a:rPr lang="es-PE" b="1" dirty="0">
                  <a:solidFill>
                    <a:srgbClr val="5B882A"/>
                  </a:solidFill>
                </a:rPr>
                <a:t> 3</a:t>
              </a:r>
            </a:p>
          </p:txBody>
        </p:sp>
      </p:grpSp>
      <p:grpSp>
        <p:nvGrpSpPr>
          <p:cNvPr id="38" name="Grupo 37">
            <a:extLst>
              <a:ext uri="{FF2B5EF4-FFF2-40B4-BE49-F238E27FC236}">
                <a16:creationId xmlns:a16="http://schemas.microsoft.com/office/drawing/2014/main" id="{C6BE4DB7-5931-4F89-BB7E-E5421EAF9ABB}"/>
              </a:ext>
            </a:extLst>
          </p:cNvPr>
          <p:cNvGrpSpPr/>
          <p:nvPr/>
        </p:nvGrpSpPr>
        <p:grpSpPr>
          <a:xfrm>
            <a:off x="9556678" y="4883895"/>
            <a:ext cx="2499732" cy="1499927"/>
            <a:chOff x="5644599" y="804078"/>
            <a:chExt cx="2643058" cy="1384504"/>
          </a:xfrm>
        </p:grpSpPr>
        <p:sp>
          <p:nvSpPr>
            <p:cNvPr id="39" name="Rectangle 9">
              <a:extLst>
                <a:ext uri="{FF2B5EF4-FFF2-40B4-BE49-F238E27FC236}">
                  <a16:creationId xmlns:a16="http://schemas.microsoft.com/office/drawing/2014/main" id="{A33EDFAF-F90A-4F93-8074-11819B77BBAC}"/>
                </a:ext>
              </a:extLst>
            </p:cNvPr>
            <p:cNvSpPr>
              <a:spLocks noChangeArrowheads="1"/>
            </p:cNvSpPr>
            <p:nvPr/>
          </p:nvSpPr>
          <p:spPr bwMode="auto">
            <a:xfrm>
              <a:off x="5644599" y="1137440"/>
              <a:ext cx="2643057" cy="105114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just" eaLnBrk="0" fontAlgn="base" hangingPunct="0">
                <a:spcBef>
                  <a:spcPct val="0"/>
                </a:spcBef>
                <a:spcAft>
                  <a:spcPct val="0"/>
                </a:spcAft>
              </a:pPr>
              <a:r>
                <a:rPr lang="es-PE" dirty="0" err="1"/>
                <a:t>Medoides</a:t>
              </a:r>
              <a:r>
                <a:rPr kumimoji="0" lang="es-PE" altLang="es-PE" sz="1100" b="0" i="0" u="none" strike="noStrike" cap="none" normalizeH="0" baseline="0" dirty="0">
                  <a:ln>
                    <a:noFill/>
                  </a:ln>
                  <a:solidFill>
                    <a:srgbClr val="000000"/>
                  </a:solidFill>
                  <a:effectLst/>
                  <a:latin typeface="Segoe UI Light" panose="020B0502040204020203" pitchFamily="34" charset="0"/>
                  <a:cs typeface="Segoe UI Light" panose="020B0502040204020203" pitchFamily="34" charset="0"/>
                </a:rPr>
                <a:t>: </a:t>
              </a:r>
              <a:r>
                <a:rPr kumimoji="0" lang="es-MX" altLang="es-PE" sz="1400" b="0" i="0" u="none" strike="noStrike" cap="none" normalizeH="0" baseline="0" dirty="0">
                  <a:ln>
                    <a:noFill/>
                  </a:ln>
                  <a:solidFill>
                    <a:srgbClr val="000000"/>
                  </a:solidFill>
                  <a:effectLst/>
                  <a:latin typeface="Courier New" panose="02070309020205020404" pitchFamily="49" charset="0"/>
                </a:rPr>
                <a:t>sentimiento, polaridad, opinión, aspecto, dominio, texto, </a:t>
              </a:r>
              <a:r>
                <a:rPr kumimoji="0" lang="es-MX" altLang="es-PE" sz="1400" b="0" i="0" u="none" strike="noStrike" cap="none" normalizeH="0" baseline="0" dirty="0" err="1">
                  <a:ln>
                    <a:noFill/>
                  </a:ln>
                  <a:solidFill>
                    <a:srgbClr val="000000"/>
                  </a:solidFill>
                  <a:effectLst/>
                  <a:latin typeface="Courier New" panose="02070309020205020404" pitchFamily="49" charset="0"/>
                </a:rPr>
                <a:t>anew</a:t>
              </a:r>
              <a:r>
                <a:rPr kumimoji="0" lang="es-MX" altLang="es-PE" sz="1400" b="0" i="0" u="none" strike="noStrike" cap="none" normalizeH="0" baseline="0" dirty="0">
                  <a:ln>
                    <a:noFill/>
                  </a:ln>
                  <a:solidFill>
                    <a:srgbClr val="000000"/>
                  </a:solidFill>
                  <a:effectLst/>
                  <a:latin typeface="Courier New" panose="02070309020205020404" pitchFamily="49" charset="0"/>
                </a:rPr>
                <a:t>, </a:t>
              </a:r>
              <a:r>
                <a:rPr kumimoji="0" lang="es-MX" altLang="es-PE" sz="1400" b="0" i="0" u="none" strike="noStrike" cap="none" normalizeH="0" baseline="0" dirty="0" err="1">
                  <a:ln>
                    <a:noFill/>
                  </a:ln>
                  <a:solidFill>
                    <a:srgbClr val="000000"/>
                  </a:solidFill>
                  <a:effectLst/>
                  <a:latin typeface="Courier New" panose="02070309020205020404" pitchFamily="49" charset="0"/>
                </a:rPr>
                <a:t>emotiblog</a:t>
              </a:r>
              <a:r>
                <a:rPr kumimoji="0" lang="es-MX" altLang="es-PE" sz="1400" b="0" i="0" u="none" strike="noStrike" cap="none" normalizeH="0" baseline="0" dirty="0">
                  <a:ln>
                    <a:noFill/>
                  </a:ln>
                  <a:solidFill>
                    <a:srgbClr val="000000"/>
                  </a:solidFill>
                  <a:effectLst/>
                  <a:latin typeface="Courier New" panose="02070309020205020404" pitchFamily="49" charset="0"/>
                </a:rPr>
                <a:t>, </a:t>
              </a:r>
              <a:r>
                <a:rPr kumimoji="0" lang="es-MX" altLang="es-PE" sz="1400" b="0" i="0" u="none" strike="noStrike" cap="none" normalizeH="0" baseline="0" dirty="0" err="1">
                  <a:ln>
                    <a:noFill/>
                  </a:ln>
                  <a:solidFill>
                    <a:srgbClr val="000000"/>
                  </a:solidFill>
                  <a:effectLst/>
                  <a:latin typeface="Courier New" panose="02070309020205020404" pitchFamily="49" charset="0"/>
                </a:rPr>
                <a:t>palabram</a:t>
              </a:r>
              <a:r>
                <a:rPr kumimoji="0" lang="es-MX" altLang="es-PE" sz="1400" b="0" i="0" u="none" strike="noStrike" cap="none" normalizeH="0" baseline="0" dirty="0">
                  <a:ln>
                    <a:noFill/>
                  </a:ln>
                  <a:solidFill>
                    <a:srgbClr val="000000"/>
                  </a:solidFill>
                  <a:effectLst/>
                  <a:latin typeface="Courier New" panose="02070309020205020404" pitchFamily="49" charset="0"/>
                </a:rPr>
                <a:t> corpus </a:t>
              </a:r>
            </a:p>
          </p:txBody>
        </p:sp>
        <p:sp>
          <p:nvSpPr>
            <p:cNvPr id="40" name="CuadroTexto 39">
              <a:extLst>
                <a:ext uri="{FF2B5EF4-FFF2-40B4-BE49-F238E27FC236}">
                  <a16:creationId xmlns:a16="http://schemas.microsoft.com/office/drawing/2014/main" id="{E48EB598-F1C3-4083-8DA8-5464C77BED26}"/>
                </a:ext>
              </a:extLst>
            </p:cNvPr>
            <p:cNvSpPr txBox="1"/>
            <p:nvPr/>
          </p:nvSpPr>
          <p:spPr>
            <a:xfrm>
              <a:off x="5644600" y="804078"/>
              <a:ext cx="2643057" cy="340911"/>
            </a:xfrm>
            <a:prstGeom prst="rect">
              <a:avLst/>
            </a:prstGeom>
            <a:noFill/>
          </p:spPr>
          <p:txBody>
            <a:bodyPr wrap="square" rtlCol="0">
              <a:spAutoFit/>
            </a:bodyPr>
            <a:lstStyle/>
            <a:p>
              <a:pPr algn="ctr"/>
              <a:r>
                <a:rPr lang="es-PE" b="1" dirty="0" err="1">
                  <a:solidFill>
                    <a:srgbClr val="0E2730"/>
                  </a:solidFill>
                </a:rPr>
                <a:t>Cluster</a:t>
              </a:r>
              <a:r>
                <a:rPr lang="es-PE" b="1" dirty="0">
                  <a:solidFill>
                    <a:srgbClr val="0E2730"/>
                  </a:solidFill>
                </a:rPr>
                <a:t> 4</a:t>
              </a:r>
            </a:p>
          </p:txBody>
        </p:sp>
      </p:grpSp>
      <p:sp>
        <p:nvSpPr>
          <p:cNvPr id="46" name="Rectángulo 45">
            <a:extLst>
              <a:ext uri="{FF2B5EF4-FFF2-40B4-BE49-F238E27FC236}">
                <a16:creationId xmlns:a16="http://schemas.microsoft.com/office/drawing/2014/main" id="{1872534F-1436-422E-9CA0-66BDA786F417}"/>
              </a:ext>
            </a:extLst>
          </p:cNvPr>
          <p:cNvSpPr/>
          <p:nvPr/>
        </p:nvSpPr>
        <p:spPr>
          <a:xfrm>
            <a:off x="11814280" y="608178"/>
            <a:ext cx="377720" cy="624981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7" name="CuadroTexto 46">
            <a:extLst>
              <a:ext uri="{FF2B5EF4-FFF2-40B4-BE49-F238E27FC236}">
                <a16:creationId xmlns:a16="http://schemas.microsoft.com/office/drawing/2014/main" id="{A2B62FF1-8690-459A-A66E-AA20EFA3CB9A}"/>
              </a:ext>
            </a:extLst>
          </p:cNvPr>
          <p:cNvSpPr txBox="1"/>
          <p:nvPr/>
        </p:nvSpPr>
        <p:spPr>
          <a:xfrm>
            <a:off x="8055309" y="758608"/>
            <a:ext cx="2562526" cy="1015663"/>
          </a:xfrm>
          <a:prstGeom prst="rect">
            <a:avLst/>
          </a:prstGeom>
          <a:noFill/>
        </p:spPr>
        <p:txBody>
          <a:bodyPr wrap="square" rtlCol="0">
            <a:spAutoFit/>
          </a:bodyPr>
          <a:lstStyle/>
          <a:p>
            <a:pPr algn="ctr"/>
            <a:r>
              <a:rPr lang="es-PE" sz="2000" b="1" u="sng" dirty="0" err="1">
                <a:solidFill>
                  <a:schemeClr val="accent1">
                    <a:lumMod val="50000"/>
                  </a:schemeClr>
                </a:solidFill>
              </a:rPr>
              <a:t>Medoídes</a:t>
            </a:r>
            <a:r>
              <a:rPr lang="es-PE" sz="2000" b="1" u="sng" dirty="0">
                <a:solidFill>
                  <a:schemeClr val="accent1">
                    <a:lumMod val="50000"/>
                  </a:schemeClr>
                </a:solidFill>
              </a:rPr>
              <a:t> y Palabras más Frecuentes </a:t>
            </a:r>
          </a:p>
          <a:p>
            <a:pPr algn="ctr"/>
            <a:r>
              <a:rPr lang="es-PE" sz="2000" b="1" u="sng" dirty="0">
                <a:solidFill>
                  <a:schemeClr val="accent1">
                    <a:lumMod val="50000"/>
                  </a:schemeClr>
                </a:solidFill>
              </a:rPr>
              <a:t>por Clúster</a:t>
            </a:r>
          </a:p>
        </p:txBody>
      </p:sp>
    </p:spTree>
    <p:extLst>
      <p:ext uri="{BB962C8B-B14F-4D97-AF65-F5344CB8AC3E}">
        <p14:creationId xmlns:p14="http://schemas.microsoft.com/office/powerpoint/2010/main" val="1089408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Google Shape;67;p2">
            <a:extLst>
              <a:ext uri="{FF2B5EF4-FFF2-40B4-BE49-F238E27FC236}">
                <a16:creationId xmlns:a16="http://schemas.microsoft.com/office/drawing/2014/main" id="{B96507F8-8EB3-4D7D-81AE-259D3C4D47E2}"/>
              </a:ext>
            </a:extLst>
          </p:cNvPr>
          <p:cNvCxnSpPr>
            <a:cxnSpLocks/>
          </p:cNvCxnSpPr>
          <p:nvPr/>
        </p:nvCxnSpPr>
        <p:spPr>
          <a:xfrm>
            <a:off x="121441" y="608178"/>
            <a:ext cx="11575500" cy="0"/>
          </a:xfrm>
          <a:prstGeom prst="straightConnector1">
            <a:avLst/>
          </a:prstGeom>
          <a:noFill/>
          <a:ln w="9525" cap="flat" cmpd="sng">
            <a:solidFill>
              <a:srgbClr val="005828"/>
            </a:solidFill>
            <a:prstDash val="solid"/>
            <a:round/>
            <a:headEnd type="none" w="sm" len="sm"/>
            <a:tailEnd type="none" w="sm" len="sm"/>
          </a:ln>
          <a:effectLst>
            <a:outerShdw blurRad="50800" dist="38100" dir="2700000" algn="tl" rotWithShape="0">
              <a:srgbClr val="000000">
                <a:alpha val="40000"/>
              </a:srgbClr>
            </a:outerShdw>
          </a:effectLst>
        </p:spPr>
      </p:cxnSp>
      <p:sp>
        <p:nvSpPr>
          <p:cNvPr id="44" name="Google Shape;66;p2">
            <a:extLst>
              <a:ext uri="{FF2B5EF4-FFF2-40B4-BE49-F238E27FC236}">
                <a16:creationId xmlns:a16="http://schemas.microsoft.com/office/drawing/2014/main" id="{CEC417FD-BFF2-4E47-A4A4-53F128141C6A}"/>
              </a:ext>
            </a:extLst>
          </p:cNvPr>
          <p:cNvSpPr txBox="1">
            <a:spLocks/>
          </p:cNvSpPr>
          <p:nvPr/>
        </p:nvSpPr>
        <p:spPr>
          <a:xfrm>
            <a:off x="311700" y="45993"/>
            <a:ext cx="8520600" cy="479879"/>
          </a:xfrm>
          <a:prstGeom prst="rect">
            <a:avLst/>
          </a:prstGeom>
          <a:noFill/>
          <a:ln>
            <a:noFill/>
          </a:ln>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buSzPct val="111111"/>
            </a:pPr>
            <a:r>
              <a:rPr lang="es-PE" sz="2400" b="1" dirty="0"/>
              <a:t>Caracterización de los Grupos (k = 4, Técnica TF-IDF)</a:t>
            </a:r>
          </a:p>
        </p:txBody>
      </p:sp>
      <p:pic>
        <p:nvPicPr>
          <p:cNvPr id="16386" name="Picture 2">
            <a:extLst>
              <a:ext uri="{FF2B5EF4-FFF2-40B4-BE49-F238E27FC236}">
                <a16:creationId xmlns:a16="http://schemas.microsoft.com/office/drawing/2014/main" id="{89877781-83D5-4315-85F6-24B246C7E3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146" y="2216306"/>
            <a:ext cx="4480150" cy="183842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8DBE0AE7-8535-49B5-901A-FB973E37CF9D}"/>
              </a:ext>
            </a:extLst>
          </p:cNvPr>
          <p:cNvPicPr>
            <a:picLocks noChangeAspect="1"/>
          </p:cNvPicPr>
          <p:nvPr/>
        </p:nvPicPr>
        <p:blipFill>
          <a:blip r:embed="rId3"/>
          <a:stretch>
            <a:fillRect/>
          </a:stretch>
        </p:blipFill>
        <p:spPr>
          <a:xfrm>
            <a:off x="6476969" y="2216306"/>
            <a:ext cx="4716362" cy="1994111"/>
          </a:xfrm>
          <a:prstGeom prst="rect">
            <a:avLst/>
          </a:prstGeom>
        </p:spPr>
      </p:pic>
      <p:pic>
        <p:nvPicPr>
          <p:cNvPr id="9" name="Imagen 8">
            <a:extLst>
              <a:ext uri="{FF2B5EF4-FFF2-40B4-BE49-F238E27FC236}">
                <a16:creationId xmlns:a16="http://schemas.microsoft.com/office/drawing/2014/main" id="{DEFD0247-29AB-4537-8877-114804E4274C}"/>
              </a:ext>
            </a:extLst>
          </p:cNvPr>
          <p:cNvPicPr>
            <a:picLocks noChangeAspect="1"/>
          </p:cNvPicPr>
          <p:nvPr/>
        </p:nvPicPr>
        <p:blipFill>
          <a:blip r:embed="rId4"/>
          <a:stretch>
            <a:fillRect/>
          </a:stretch>
        </p:blipFill>
        <p:spPr>
          <a:xfrm>
            <a:off x="890431" y="4727495"/>
            <a:ext cx="4461193" cy="1895020"/>
          </a:xfrm>
          <a:prstGeom prst="rect">
            <a:avLst/>
          </a:prstGeom>
        </p:spPr>
      </p:pic>
      <p:pic>
        <p:nvPicPr>
          <p:cNvPr id="13" name="Imagen 12">
            <a:extLst>
              <a:ext uri="{FF2B5EF4-FFF2-40B4-BE49-F238E27FC236}">
                <a16:creationId xmlns:a16="http://schemas.microsoft.com/office/drawing/2014/main" id="{68596884-F1E2-4936-9FB1-CDC6D45BA13A}"/>
              </a:ext>
            </a:extLst>
          </p:cNvPr>
          <p:cNvPicPr>
            <a:picLocks noChangeAspect="1"/>
          </p:cNvPicPr>
          <p:nvPr/>
        </p:nvPicPr>
        <p:blipFill>
          <a:blip r:embed="rId5"/>
          <a:stretch>
            <a:fillRect/>
          </a:stretch>
        </p:blipFill>
        <p:spPr>
          <a:xfrm>
            <a:off x="6476969" y="4727495"/>
            <a:ext cx="4716362" cy="1920233"/>
          </a:xfrm>
          <a:prstGeom prst="rect">
            <a:avLst/>
          </a:prstGeom>
        </p:spPr>
      </p:pic>
      <p:sp>
        <p:nvSpPr>
          <p:cNvPr id="36" name="CuadroTexto 35">
            <a:extLst>
              <a:ext uri="{FF2B5EF4-FFF2-40B4-BE49-F238E27FC236}">
                <a16:creationId xmlns:a16="http://schemas.microsoft.com/office/drawing/2014/main" id="{D6527070-BD5E-45DC-B7FE-262CF9E56861}"/>
              </a:ext>
            </a:extLst>
          </p:cNvPr>
          <p:cNvSpPr txBox="1"/>
          <p:nvPr/>
        </p:nvSpPr>
        <p:spPr>
          <a:xfrm>
            <a:off x="1004370" y="1514563"/>
            <a:ext cx="4716362" cy="646331"/>
          </a:xfrm>
          <a:prstGeom prst="rect">
            <a:avLst/>
          </a:prstGeom>
          <a:noFill/>
        </p:spPr>
        <p:txBody>
          <a:bodyPr wrap="square">
            <a:spAutoFit/>
          </a:bodyPr>
          <a:lstStyle/>
          <a:p>
            <a:pPr algn="ctr"/>
            <a:r>
              <a:rPr lang="es-PE" b="1" dirty="0">
                <a:solidFill>
                  <a:schemeClr val="accent1">
                    <a:lumMod val="50000"/>
                  </a:schemeClr>
                </a:solidFill>
              </a:rPr>
              <a:t>Clúster 1: Comentarios Web + Negocios Internacionales</a:t>
            </a:r>
          </a:p>
        </p:txBody>
      </p:sp>
      <p:sp>
        <p:nvSpPr>
          <p:cNvPr id="37" name="CuadroTexto 36">
            <a:extLst>
              <a:ext uri="{FF2B5EF4-FFF2-40B4-BE49-F238E27FC236}">
                <a16:creationId xmlns:a16="http://schemas.microsoft.com/office/drawing/2014/main" id="{C9D62C4F-40F3-40C1-9332-88A01EED190C}"/>
              </a:ext>
            </a:extLst>
          </p:cNvPr>
          <p:cNvSpPr txBox="1"/>
          <p:nvPr/>
        </p:nvSpPr>
        <p:spPr>
          <a:xfrm>
            <a:off x="6476968" y="1612279"/>
            <a:ext cx="4716362" cy="369332"/>
          </a:xfrm>
          <a:prstGeom prst="rect">
            <a:avLst/>
          </a:prstGeom>
          <a:noFill/>
        </p:spPr>
        <p:txBody>
          <a:bodyPr wrap="square">
            <a:spAutoFit/>
          </a:bodyPr>
          <a:lstStyle/>
          <a:p>
            <a:pPr algn="ctr"/>
            <a:r>
              <a:rPr lang="es-PE" b="1" dirty="0">
                <a:solidFill>
                  <a:schemeClr val="accent1">
                    <a:lumMod val="50000"/>
                  </a:schemeClr>
                </a:solidFill>
              </a:rPr>
              <a:t>Clúster 2: Redes Neuronales</a:t>
            </a:r>
          </a:p>
        </p:txBody>
      </p:sp>
      <p:sp>
        <p:nvSpPr>
          <p:cNvPr id="46" name="CuadroTexto 45">
            <a:extLst>
              <a:ext uri="{FF2B5EF4-FFF2-40B4-BE49-F238E27FC236}">
                <a16:creationId xmlns:a16="http://schemas.microsoft.com/office/drawing/2014/main" id="{695AE736-BD28-44F3-BF3D-B78FC3EF6931}"/>
              </a:ext>
            </a:extLst>
          </p:cNvPr>
          <p:cNvSpPr txBox="1"/>
          <p:nvPr/>
        </p:nvSpPr>
        <p:spPr>
          <a:xfrm>
            <a:off x="871934" y="4123467"/>
            <a:ext cx="4716362" cy="369332"/>
          </a:xfrm>
          <a:prstGeom prst="rect">
            <a:avLst/>
          </a:prstGeom>
          <a:noFill/>
        </p:spPr>
        <p:txBody>
          <a:bodyPr wrap="square">
            <a:spAutoFit/>
          </a:bodyPr>
          <a:lstStyle/>
          <a:p>
            <a:pPr algn="ctr"/>
            <a:r>
              <a:rPr lang="es-PE" b="1" dirty="0">
                <a:solidFill>
                  <a:schemeClr val="accent1">
                    <a:lumMod val="50000"/>
                  </a:schemeClr>
                </a:solidFill>
              </a:rPr>
              <a:t>Clúster 3: </a:t>
            </a:r>
            <a:r>
              <a:rPr lang="es-PE" b="1" dirty="0" err="1">
                <a:solidFill>
                  <a:schemeClr val="accent1">
                    <a:lumMod val="50000"/>
                  </a:schemeClr>
                </a:solidFill>
              </a:rPr>
              <a:t>Clustering</a:t>
            </a:r>
            <a:endParaRPr lang="es-PE" b="1" dirty="0">
              <a:solidFill>
                <a:schemeClr val="accent1">
                  <a:lumMod val="50000"/>
                </a:schemeClr>
              </a:solidFill>
            </a:endParaRPr>
          </a:p>
        </p:txBody>
      </p:sp>
      <p:sp>
        <p:nvSpPr>
          <p:cNvPr id="47" name="CuadroTexto 46">
            <a:extLst>
              <a:ext uri="{FF2B5EF4-FFF2-40B4-BE49-F238E27FC236}">
                <a16:creationId xmlns:a16="http://schemas.microsoft.com/office/drawing/2014/main" id="{B632B48C-3329-494F-90D6-084A85A91D05}"/>
              </a:ext>
            </a:extLst>
          </p:cNvPr>
          <p:cNvSpPr txBox="1"/>
          <p:nvPr/>
        </p:nvSpPr>
        <p:spPr>
          <a:xfrm>
            <a:off x="6344532" y="4221183"/>
            <a:ext cx="4716362" cy="369332"/>
          </a:xfrm>
          <a:prstGeom prst="rect">
            <a:avLst/>
          </a:prstGeom>
          <a:noFill/>
        </p:spPr>
        <p:txBody>
          <a:bodyPr wrap="square">
            <a:spAutoFit/>
          </a:bodyPr>
          <a:lstStyle/>
          <a:p>
            <a:pPr algn="ctr"/>
            <a:r>
              <a:rPr lang="es-PE" b="1" dirty="0">
                <a:solidFill>
                  <a:schemeClr val="accent1">
                    <a:lumMod val="50000"/>
                  </a:schemeClr>
                </a:solidFill>
              </a:rPr>
              <a:t>Clúster 3: Minería de Opinión</a:t>
            </a:r>
          </a:p>
        </p:txBody>
      </p:sp>
      <p:sp>
        <p:nvSpPr>
          <p:cNvPr id="16" name="Rectángulo 15">
            <a:extLst>
              <a:ext uri="{FF2B5EF4-FFF2-40B4-BE49-F238E27FC236}">
                <a16:creationId xmlns:a16="http://schemas.microsoft.com/office/drawing/2014/main" id="{4827358D-7C49-42BF-9861-8255B55A2682}"/>
              </a:ext>
            </a:extLst>
          </p:cNvPr>
          <p:cNvSpPr/>
          <p:nvPr/>
        </p:nvSpPr>
        <p:spPr>
          <a:xfrm>
            <a:off x="11814280" y="608178"/>
            <a:ext cx="377720" cy="624981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8" name="Rectángulo 47">
            <a:extLst>
              <a:ext uri="{FF2B5EF4-FFF2-40B4-BE49-F238E27FC236}">
                <a16:creationId xmlns:a16="http://schemas.microsoft.com/office/drawing/2014/main" id="{EF2FA1DB-7FEE-43CD-AAD7-3FC38A7AAAD9}"/>
              </a:ext>
            </a:extLst>
          </p:cNvPr>
          <p:cNvSpPr/>
          <p:nvPr/>
        </p:nvSpPr>
        <p:spPr>
          <a:xfrm>
            <a:off x="-9396" y="608177"/>
            <a:ext cx="377720" cy="624981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CuadroTexto 17">
            <a:extLst>
              <a:ext uri="{FF2B5EF4-FFF2-40B4-BE49-F238E27FC236}">
                <a16:creationId xmlns:a16="http://schemas.microsoft.com/office/drawing/2014/main" id="{A9F5A640-96B4-4DA7-9A9F-86D356DE5751}"/>
              </a:ext>
            </a:extLst>
          </p:cNvPr>
          <p:cNvSpPr txBox="1"/>
          <p:nvPr/>
        </p:nvSpPr>
        <p:spPr>
          <a:xfrm>
            <a:off x="4883707" y="812820"/>
            <a:ext cx="2302654" cy="707886"/>
          </a:xfrm>
          <a:prstGeom prst="rect">
            <a:avLst/>
          </a:prstGeom>
          <a:noFill/>
        </p:spPr>
        <p:txBody>
          <a:bodyPr wrap="square" rtlCol="0">
            <a:spAutoFit/>
          </a:bodyPr>
          <a:lstStyle/>
          <a:p>
            <a:pPr algn="ctr"/>
            <a:r>
              <a:rPr lang="es-PE" sz="2000" b="1" u="sng" dirty="0">
                <a:solidFill>
                  <a:schemeClr val="accent1">
                    <a:lumMod val="50000"/>
                  </a:schemeClr>
                </a:solidFill>
              </a:rPr>
              <a:t>Diagrama de Redes por Clúster</a:t>
            </a:r>
          </a:p>
        </p:txBody>
      </p:sp>
    </p:spTree>
    <p:extLst>
      <p:ext uri="{BB962C8B-B14F-4D97-AF65-F5344CB8AC3E}">
        <p14:creationId xmlns:p14="http://schemas.microsoft.com/office/powerpoint/2010/main" val="2562984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Elipse 41">
            <a:extLst>
              <a:ext uri="{FF2B5EF4-FFF2-40B4-BE49-F238E27FC236}">
                <a16:creationId xmlns:a16="http://schemas.microsoft.com/office/drawing/2014/main" id="{81AE3DA3-C4D7-4691-9CCF-C686A6640FD4}"/>
              </a:ext>
            </a:extLst>
          </p:cNvPr>
          <p:cNvSpPr/>
          <p:nvPr/>
        </p:nvSpPr>
        <p:spPr>
          <a:xfrm>
            <a:off x="4853153" y="4363562"/>
            <a:ext cx="1260000" cy="1260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14" name="Grupo 13">
            <a:extLst>
              <a:ext uri="{FF2B5EF4-FFF2-40B4-BE49-F238E27FC236}">
                <a16:creationId xmlns:a16="http://schemas.microsoft.com/office/drawing/2014/main" id="{80AC97AF-5B4D-4938-9191-B1EEDD4248BA}"/>
              </a:ext>
            </a:extLst>
          </p:cNvPr>
          <p:cNvGrpSpPr/>
          <p:nvPr/>
        </p:nvGrpSpPr>
        <p:grpSpPr>
          <a:xfrm>
            <a:off x="8277086" y="4705219"/>
            <a:ext cx="3327432" cy="1007543"/>
            <a:chOff x="858493" y="1480517"/>
            <a:chExt cx="3371850" cy="1352550"/>
          </a:xfrm>
          <a:solidFill>
            <a:srgbClr val="FFFFFF"/>
          </a:solidFill>
        </p:grpSpPr>
        <p:pic>
          <p:nvPicPr>
            <p:cNvPr id="1026" name="Picture 2" descr="TIKA - Quick Guide">
              <a:extLst>
                <a:ext uri="{FF2B5EF4-FFF2-40B4-BE49-F238E27FC236}">
                  <a16:creationId xmlns:a16="http://schemas.microsoft.com/office/drawing/2014/main" id="{B39F0E49-AD4B-4BFF-B028-75A7E3596C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493" y="1480517"/>
              <a:ext cx="3371850" cy="1352550"/>
            </a:xfrm>
            <a:prstGeom prst="rect">
              <a:avLst/>
            </a:prstGeom>
            <a:grpFill/>
          </p:spPr>
        </p:pic>
        <p:grpSp>
          <p:nvGrpSpPr>
            <p:cNvPr id="6" name="Grupo 5">
              <a:extLst>
                <a:ext uri="{FF2B5EF4-FFF2-40B4-BE49-F238E27FC236}">
                  <a16:creationId xmlns:a16="http://schemas.microsoft.com/office/drawing/2014/main" id="{C4C0D4BB-9F90-42CC-B9C3-ED02FFD91B1F}"/>
                </a:ext>
              </a:extLst>
            </p:cNvPr>
            <p:cNvGrpSpPr/>
            <p:nvPr/>
          </p:nvGrpSpPr>
          <p:grpSpPr>
            <a:xfrm>
              <a:off x="3359149" y="2001078"/>
              <a:ext cx="871194" cy="653222"/>
              <a:chOff x="3359149" y="2001078"/>
              <a:chExt cx="871194" cy="653222"/>
            </a:xfrm>
            <a:grpFill/>
          </p:grpSpPr>
          <p:sp>
            <p:nvSpPr>
              <p:cNvPr id="2" name="Rectángulo: esquinas redondeadas 1">
                <a:extLst>
                  <a:ext uri="{FF2B5EF4-FFF2-40B4-BE49-F238E27FC236}">
                    <a16:creationId xmlns:a16="http://schemas.microsoft.com/office/drawing/2014/main" id="{AF9361B8-8911-42DC-A605-F51597DF358B}"/>
                  </a:ext>
                </a:extLst>
              </p:cNvPr>
              <p:cNvSpPr/>
              <p:nvPr/>
            </p:nvSpPr>
            <p:spPr>
              <a:xfrm>
                <a:off x="3359150" y="2001078"/>
                <a:ext cx="871193" cy="653222"/>
              </a:xfrm>
              <a:prstGeom prst="roundRect">
                <a:avLst/>
              </a:prstGeom>
              <a:grpFill/>
              <a:ln>
                <a:solidFill>
                  <a:srgbClr val="9393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CuadroTexto 2">
                <a:extLst>
                  <a:ext uri="{FF2B5EF4-FFF2-40B4-BE49-F238E27FC236}">
                    <a16:creationId xmlns:a16="http://schemas.microsoft.com/office/drawing/2014/main" id="{FACDCBAA-C6C2-42DF-9309-C706134DAD05}"/>
                  </a:ext>
                </a:extLst>
              </p:cNvPr>
              <p:cNvSpPr txBox="1"/>
              <p:nvPr/>
            </p:nvSpPr>
            <p:spPr>
              <a:xfrm>
                <a:off x="3359149" y="2097353"/>
                <a:ext cx="871193" cy="430887"/>
              </a:xfrm>
              <a:prstGeom prst="rect">
                <a:avLst/>
              </a:prstGeom>
              <a:grpFill/>
            </p:spPr>
            <p:txBody>
              <a:bodyPr wrap="square" rtlCol="0">
                <a:spAutoFit/>
              </a:bodyPr>
              <a:lstStyle/>
              <a:p>
                <a:r>
                  <a:rPr lang="es-PE" sz="1100" i="1" dirty="0"/>
                  <a:t>Lenguaje:</a:t>
                </a:r>
              </a:p>
              <a:p>
                <a:r>
                  <a:rPr lang="es-PE" sz="1000" i="1" dirty="0"/>
                  <a:t>Español</a:t>
                </a:r>
              </a:p>
            </p:txBody>
          </p:sp>
        </p:grpSp>
      </p:grpSp>
      <p:sp>
        <p:nvSpPr>
          <p:cNvPr id="10" name="Google Shape;66;p2">
            <a:extLst>
              <a:ext uri="{FF2B5EF4-FFF2-40B4-BE49-F238E27FC236}">
                <a16:creationId xmlns:a16="http://schemas.microsoft.com/office/drawing/2014/main" id="{48F1AA38-9D52-437D-B228-E3939BF8C4EA}"/>
              </a:ext>
            </a:extLst>
          </p:cNvPr>
          <p:cNvSpPr txBox="1">
            <a:spLocks/>
          </p:cNvSpPr>
          <p:nvPr/>
        </p:nvSpPr>
        <p:spPr>
          <a:xfrm>
            <a:off x="311700" y="45993"/>
            <a:ext cx="8520600" cy="479879"/>
          </a:xfrm>
          <a:prstGeom prst="rect">
            <a:avLst/>
          </a:prstGeom>
          <a:noFill/>
          <a:ln>
            <a:noFill/>
          </a:ln>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buSzPct val="111111"/>
            </a:pPr>
            <a:r>
              <a:rPr lang="es-PE" sz="2400" b="1" dirty="0"/>
              <a:t>Contexto y Proceso de Extracción</a:t>
            </a:r>
          </a:p>
        </p:txBody>
      </p:sp>
      <p:cxnSp>
        <p:nvCxnSpPr>
          <p:cNvPr id="11" name="Google Shape;67;p2">
            <a:extLst>
              <a:ext uri="{FF2B5EF4-FFF2-40B4-BE49-F238E27FC236}">
                <a16:creationId xmlns:a16="http://schemas.microsoft.com/office/drawing/2014/main" id="{B96507F8-8EB3-4D7D-81AE-259D3C4D47E2}"/>
              </a:ext>
            </a:extLst>
          </p:cNvPr>
          <p:cNvCxnSpPr>
            <a:cxnSpLocks/>
          </p:cNvCxnSpPr>
          <p:nvPr/>
        </p:nvCxnSpPr>
        <p:spPr>
          <a:xfrm>
            <a:off x="311700" y="554178"/>
            <a:ext cx="11575500" cy="0"/>
          </a:xfrm>
          <a:prstGeom prst="straightConnector1">
            <a:avLst/>
          </a:prstGeom>
          <a:noFill/>
          <a:ln w="9525" cap="flat" cmpd="sng">
            <a:solidFill>
              <a:srgbClr val="005828"/>
            </a:solidFill>
            <a:prstDash val="solid"/>
            <a:round/>
            <a:headEnd type="none" w="sm" len="sm"/>
            <a:tailEnd type="none" w="sm" len="sm"/>
          </a:ln>
          <a:effectLst>
            <a:outerShdw blurRad="50800" dist="38100" dir="2700000" algn="tl" rotWithShape="0">
              <a:srgbClr val="000000">
                <a:alpha val="40000"/>
              </a:srgbClr>
            </a:outerShdw>
          </a:effectLst>
        </p:spPr>
      </p:cxnSp>
      <p:sp>
        <p:nvSpPr>
          <p:cNvPr id="16" name="Rectángulo 15">
            <a:extLst>
              <a:ext uri="{FF2B5EF4-FFF2-40B4-BE49-F238E27FC236}">
                <a16:creationId xmlns:a16="http://schemas.microsoft.com/office/drawing/2014/main" id="{8F51F440-237F-4BED-80C9-049CA4DD7AC3}"/>
              </a:ext>
            </a:extLst>
          </p:cNvPr>
          <p:cNvSpPr/>
          <p:nvPr/>
        </p:nvSpPr>
        <p:spPr>
          <a:xfrm>
            <a:off x="168812" y="731392"/>
            <a:ext cx="3685735" cy="5936691"/>
          </a:xfrm>
          <a:prstGeom prst="rect">
            <a:avLst/>
          </a:prstGeom>
          <a:solidFill>
            <a:schemeClr val="bg1">
              <a:lumMod val="95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CuadroTexto 16">
            <a:extLst>
              <a:ext uri="{FF2B5EF4-FFF2-40B4-BE49-F238E27FC236}">
                <a16:creationId xmlns:a16="http://schemas.microsoft.com/office/drawing/2014/main" id="{9B408865-0B03-4BC3-9646-1192ACBC74FE}"/>
              </a:ext>
            </a:extLst>
          </p:cNvPr>
          <p:cNvSpPr txBox="1"/>
          <p:nvPr/>
        </p:nvSpPr>
        <p:spPr>
          <a:xfrm>
            <a:off x="344277" y="1775138"/>
            <a:ext cx="3542847" cy="3016210"/>
          </a:xfrm>
          <a:prstGeom prst="rect">
            <a:avLst/>
          </a:prstGeom>
          <a:noFill/>
        </p:spPr>
        <p:txBody>
          <a:bodyPr wrap="square" rtlCol="0">
            <a:spAutoFit/>
          </a:bodyPr>
          <a:lstStyle/>
          <a:p>
            <a:r>
              <a:rPr lang="es-PE" sz="2800" b="1" dirty="0">
                <a:solidFill>
                  <a:schemeClr val="accent1">
                    <a:lumMod val="50000"/>
                  </a:schemeClr>
                </a:solidFill>
              </a:rPr>
              <a:t>03</a:t>
            </a:r>
            <a:r>
              <a:rPr lang="es-PE" sz="2800" dirty="0"/>
              <a:t> temas de interés</a:t>
            </a:r>
          </a:p>
          <a:p>
            <a:endParaRPr lang="es-PE" dirty="0"/>
          </a:p>
          <a:p>
            <a:pPr marL="285750" indent="-285750">
              <a:buFont typeface="Wingdings" panose="05000000000000000000" pitchFamily="2" charset="2"/>
              <a:buChar char="Ø"/>
            </a:pPr>
            <a:r>
              <a:rPr lang="es-PE" dirty="0">
                <a:solidFill>
                  <a:schemeClr val="tx1">
                    <a:lumMod val="85000"/>
                    <a:lumOff val="15000"/>
                  </a:schemeClr>
                </a:solidFill>
              </a:rPr>
              <a:t>Redes Neuronales para predicción</a:t>
            </a:r>
          </a:p>
          <a:p>
            <a:pPr marL="285750" indent="-285750">
              <a:buFont typeface="Wingdings" panose="05000000000000000000" pitchFamily="2" charset="2"/>
              <a:buChar char="Ø"/>
            </a:pPr>
            <a:endParaRPr lang="es-PE" dirty="0">
              <a:solidFill>
                <a:schemeClr val="tx1">
                  <a:lumMod val="85000"/>
                  <a:lumOff val="15000"/>
                </a:schemeClr>
              </a:solidFill>
            </a:endParaRPr>
          </a:p>
          <a:p>
            <a:pPr marL="285750" indent="-285750">
              <a:buFont typeface="Wingdings" panose="05000000000000000000" pitchFamily="2" charset="2"/>
              <a:buChar char="Ø"/>
            </a:pPr>
            <a:r>
              <a:rPr lang="es-PE" dirty="0" err="1">
                <a:solidFill>
                  <a:schemeClr val="tx1">
                    <a:lumMod val="85000"/>
                    <a:lumOff val="15000"/>
                  </a:schemeClr>
                </a:solidFill>
              </a:rPr>
              <a:t>Clustering</a:t>
            </a:r>
            <a:r>
              <a:rPr lang="es-PE" dirty="0">
                <a:solidFill>
                  <a:schemeClr val="tx1">
                    <a:lumMod val="85000"/>
                    <a:lumOff val="15000"/>
                  </a:schemeClr>
                </a:solidFill>
              </a:rPr>
              <a:t> alumnos de una carrera Universitaria</a:t>
            </a:r>
          </a:p>
          <a:p>
            <a:pPr marL="285750" indent="-285750">
              <a:buFont typeface="Wingdings" panose="05000000000000000000" pitchFamily="2" charset="2"/>
              <a:buChar char="Ø"/>
            </a:pPr>
            <a:endParaRPr lang="es-PE" dirty="0">
              <a:solidFill>
                <a:schemeClr val="tx1">
                  <a:lumMod val="85000"/>
                  <a:lumOff val="15000"/>
                </a:schemeClr>
              </a:solidFill>
            </a:endParaRPr>
          </a:p>
          <a:p>
            <a:pPr marL="285750" indent="-285750">
              <a:buFont typeface="Wingdings" panose="05000000000000000000" pitchFamily="2" charset="2"/>
              <a:buChar char="Ø"/>
            </a:pPr>
            <a:r>
              <a:rPr lang="es-PE" dirty="0">
                <a:solidFill>
                  <a:schemeClr val="tx1">
                    <a:lumMod val="85000"/>
                    <a:lumOff val="15000"/>
                  </a:schemeClr>
                </a:solidFill>
              </a:rPr>
              <a:t>Minería de Opinión para Comentarios en TripAdvisor</a:t>
            </a:r>
          </a:p>
        </p:txBody>
      </p:sp>
      <p:pic>
        <p:nvPicPr>
          <p:cNvPr id="18" name="Imagen 17">
            <a:extLst>
              <a:ext uri="{FF2B5EF4-FFF2-40B4-BE49-F238E27FC236}">
                <a16:creationId xmlns:a16="http://schemas.microsoft.com/office/drawing/2014/main" id="{D5545C89-37BA-4E5E-B9BC-59727F8951A3}"/>
              </a:ext>
            </a:extLst>
          </p:cNvPr>
          <p:cNvPicPr>
            <a:picLocks noChangeAspect="1"/>
          </p:cNvPicPr>
          <p:nvPr/>
        </p:nvPicPr>
        <p:blipFill>
          <a:blip r:embed="rId3"/>
          <a:stretch>
            <a:fillRect/>
          </a:stretch>
        </p:blipFill>
        <p:spPr>
          <a:xfrm>
            <a:off x="2172588" y="803744"/>
            <a:ext cx="1601157" cy="1123200"/>
          </a:xfrm>
          <a:prstGeom prst="rect">
            <a:avLst/>
          </a:prstGeom>
          <a:effectLst>
            <a:softEdge rad="317500"/>
          </a:effectLst>
        </p:spPr>
      </p:pic>
      <p:sp>
        <p:nvSpPr>
          <p:cNvPr id="19" name="CuadroTexto 18">
            <a:extLst>
              <a:ext uri="{FF2B5EF4-FFF2-40B4-BE49-F238E27FC236}">
                <a16:creationId xmlns:a16="http://schemas.microsoft.com/office/drawing/2014/main" id="{7CCE52F2-E069-4201-BD9E-07F995C509D5}"/>
              </a:ext>
            </a:extLst>
          </p:cNvPr>
          <p:cNvSpPr txBox="1"/>
          <p:nvPr/>
        </p:nvSpPr>
        <p:spPr>
          <a:xfrm>
            <a:off x="451023" y="1180785"/>
            <a:ext cx="1439354" cy="523220"/>
          </a:xfrm>
          <a:prstGeom prst="rect">
            <a:avLst/>
          </a:prstGeom>
          <a:noFill/>
        </p:spPr>
        <p:txBody>
          <a:bodyPr wrap="square" rtlCol="0">
            <a:spAutoFit/>
          </a:bodyPr>
          <a:lstStyle/>
          <a:p>
            <a:r>
              <a:rPr lang="es-PE" sz="2800" b="1" dirty="0" err="1"/>
              <a:t>Papers</a:t>
            </a:r>
            <a:endParaRPr lang="es-PE" sz="2800" b="1" dirty="0"/>
          </a:p>
        </p:txBody>
      </p:sp>
      <p:sp>
        <p:nvSpPr>
          <p:cNvPr id="20" name="Flecha: hacia abajo 19">
            <a:extLst>
              <a:ext uri="{FF2B5EF4-FFF2-40B4-BE49-F238E27FC236}">
                <a16:creationId xmlns:a16="http://schemas.microsoft.com/office/drawing/2014/main" id="{A576B36B-F14D-403E-ACDB-79C4111F78A0}"/>
              </a:ext>
            </a:extLst>
          </p:cNvPr>
          <p:cNvSpPr/>
          <p:nvPr/>
        </p:nvSpPr>
        <p:spPr>
          <a:xfrm>
            <a:off x="1651840" y="4862482"/>
            <a:ext cx="719677" cy="520504"/>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CuadroTexto 20">
            <a:extLst>
              <a:ext uri="{FF2B5EF4-FFF2-40B4-BE49-F238E27FC236}">
                <a16:creationId xmlns:a16="http://schemas.microsoft.com/office/drawing/2014/main" id="{E6444C73-5F7D-4E51-8E08-71FD8E3A971E}"/>
              </a:ext>
            </a:extLst>
          </p:cNvPr>
          <p:cNvSpPr txBox="1"/>
          <p:nvPr/>
        </p:nvSpPr>
        <p:spPr>
          <a:xfrm>
            <a:off x="240256" y="5454441"/>
            <a:ext cx="3542846" cy="923330"/>
          </a:xfrm>
          <a:prstGeom prst="rect">
            <a:avLst/>
          </a:prstGeom>
          <a:noFill/>
        </p:spPr>
        <p:txBody>
          <a:bodyPr wrap="square" rtlCol="0">
            <a:spAutoFit/>
          </a:bodyPr>
          <a:lstStyle/>
          <a:p>
            <a:pPr algn="ctr"/>
            <a:r>
              <a:rPr lang="es-PE" b="1" dirty="0">
                <a:solidFill>
                  <a:schemeClr val="tx1">
                    <a:lumMod val="85000"/>
                    <a:lumOff val="15000"/>
                  </a:schemeClr>
                </a:solidFill>
              </a:rPr>
              <a:t>Descargados previamente en formato PDF </a:t>
            </a:r>
            <a:r>
              <a:rPr lang="es-PE" dirty="0">
                <a:solidFill>
                  <a:schemeClr val="tx1">
                    <a:lumMod val="85000"/>
                    <a:lumOff val="15000"/>
                  </a:schemeClr>
                </a:solidFill>
              </a:rPr>
              <a:t>para la elaboración del proyecto de tesis</a:t>
            </a:r>
          </a:p>
        </p:txBody>
      </p:sp>
      <p:pic>
        <p:nvPicPr>
          <p:cNvPr id="1028" name="Picture 4" descr="Python Software Foundation License - Wikipedia, la enciclopedia libre">
            <a:extLst>
              <a:ext uri="{FF2B5EF4-FFF2-40B4-BE49-F238E27FC236}">
                <a16:creationId xmlns:a16="http://schemas.microsoft.com/office/drawing/2014/main" id="{E529F538-69BF-4773-9824-C9AEC576544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60231" y="4200087"/>
            <a:ext cx="1379508" cy="1379508"/>
          </a:xfrm>
          <a:prstGeom prst="rect">
            <a:avLst/>
          </a:prstGeom>
          <a:noFill/>
          <a:extLst>
            <a:ext uri="{909E8E84-426E-40DD-AFC4-6F175D3DCCD1}">
              <a14:hiddenFill xmlns:a14="http://schemas.microsoft.com/office/drawing/2010/main">
                <a:solidFill>
                  <a:srgbClr val="FFFFFF"/>
                </a:solidFill>
              </a14:hiddenFill>
            </a:ext>
          </a:extLst>
        </p:spPr>
      </p:pic>
      <p:sp>
        <p:nvSpPr>
          <p:cNvPr id="25" name="Rectángulo 24">
            <a:extLst>
              <a:ext uri="{FF2B5EF4-FFF2-40B4-BE49-F238E27FC236}">
                <a16:creationId xmlns:a16="http://schemas.microsoft.com/office/drawing/2014/main" id="{F55EFDAD-9A72-4100-88BA-E414F04F0F0E}"/>
              </a:ext>
            </a:extLst>
          </p:cNvPr>
          <p:cNvSpPr/>
          <p:nvPr/>
        </p:nvSpPr>
        <p:spPr>
          <a:xfrm>
            <a:off x="4784206" y="753533"/>
            <a:ext cx="88678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5400" b="1" cap="none" spc="0" dirty="0">
                <a:ln/>
                <a:solidFill>
                  <a:srgbClr val="005828"/>
                </a:solidFill>
                <a:effectLst/>
              </a:rPr>
              <a:t>23</a:t>
            </a:r>
          </a:p>
        </p:txBody>
      </p:sp>
      <p:sp>
        <p:nvSpPr>
          <p:cNvPr id="30" name="CuadroTexto 29">
            <a:extLst>
              <a:ext uri="{FF2B5EF4-FFF2-40B4-BE49-F238E27FC236}">
                <a16:creationId xmlns:a16="http://schemas.microsoft.com/office/drawing/2014/main" id="{D0F7CC1C-11F2-4DCB-8BF1-A4317EA661DC}"/>
              </a:ext>
            </a:extLst>
          </p:cNvPr>
          <p:cNvSpPr txBox="1"/>
          <p:nvPr/>
        </p:nvSpPr>
        <p:spPr>
          <a:xfrm>
            <a:off x="5670987" y="1104757"/>
            <a:ext cx="1379508" cy="369332"/>
          </a:xfrm>
          <a:prstGeom prst="rect">
            <a:avLst/>
          </a:prstGeom>
          <a:noFill/>
        </p:spPr>
        <p:txBody>
          <a:bodyPr wrap="square">
            <a:spAutoFit/>
          </a:bodyPr>
          <a:lstStyle/>
          <a:p>
            <a:r>
              <a:rPr lang="es-PE" b="1" i="1" dirty="0">
                <a:solidFill>
                  <a:srgbClr val="005828"/>
                </a:solidFill>
              </a:rPr>
              <a:t>Documentos</a:t>
            </a:r>
          </a:p>
        </p:txBody>
      </p:sp>
      <p:sp>
        <p:nvSpPr>
          <p:cNvPr id="32" name="Rectángulo 31">
            <a:extLst>
              <a:ext uri="{FF2B5EF4-FFF2-40B4-BE49-F238E27FC236}">
                <a16:creationId xmlns:a16="http://schemas.microsoft.com/office/drawing/2014/main" id="{3842B3F1-67FF-43D3-867D-9F426C3089D3}"/>
              </a:ext>
            </a:extLst>
          </p:cNvPr>
          <p:cNvSpPr/>
          <p:nvPr/>
        </p:nvSpPr>
        <p:spPr>
          <a:xfrm>
            <a:off x="5227596" y="1552509"/>
            <a:ext cx="418704" cy="64633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3600" b="1" dirty="0">
                <a:ln/>
                <a:solidFill>
                  <a:srgbClr val="C00000"/>
                </a:solidFill>
              </a:rPr>
              <a:t>8</a:t>
            </a:r>
            <a:endParaRPr lang="es-ES" sz="3600" b="1" cap="none" spc="0" dirty="0">
              <a:ln/>
              <a:solidFill>
                <a:srgbClr val="C00000"/>
              </a:solidFill>
              <a:effectLst/>
            </a:endParaRPr>
          </a:p>
        </p:txBody>
      </p:sp>
      <p:sp>
        <p:nvSpPr>
          <p:cNvPr id="33" name="Rectángulo 32">
            <a:extLst>
              <a:ext uri="{FF2B5EF4-FFF2-40B4-BE49-F238E27FC236}">
                <a16:creationId xmlns:a16="http://schemas.microsoft.com/office/drawing/2014/main" id="{59F3F61E-22E7-4CFC-91D1-E7013EF68055}"/>
              </a:ext>
            </a:extLst>
          </p:cNvPr>
          <p:cNvSpPr/>
          <p:nvPr/>
        </p:nvSpPr>
        <p:spPr>
          <a:xfrm>
            <a:off x="5227596" y="1973691"/>
            <a:ext cx="418704" cy="64633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3600" b="1" dirty="0">
                <a:ln/>
                <a:solidFill>
                  <a:schemeClr val="accent3">
                    <a:lumMod val="50000"/>
                  </a:schemeClr>
                </a:solidFill>
              </a:rPr>
              <a:t>7</a:t>
            </a:r>
            <a:endParaRPr lang="es-ES" sz="3600" b="1" cap="none" spc="0" dirty="0">
              <a:ln/>
              <a:solidFill>
                <a:schemeClr val="accent3">
                  <a:lumMod val="50000"/>
                </a:schemeClr>
              </a:solidFill>
              <a:effectLst/>
            </a:endParaRPr>
          </a:p>
        </p:txBody>
      </p:sp>
      <p:sp>
        <p:nvSpPr>
          <p:cNvPr id="34" name="Rectángulo 33">
            <a:extLst>
              <a:ext uri="{FF2B5EF4-FFF2-40B4-BE49-F238E27FC236}">
                <a16:creationId xmlns:a16="http://schemas.microsoft.com/office/drawing/2014/main" id="{F862A5C7-234A-4F5B-BEB2-23098DA51DA6}"/>
              </a:ext>
            </a:extLst>
          </p:cNvPr>
          <p:cNvSpPr/>
          <p:nvPr/>
        </p:nvSpPr>
        <p:spPr>
          <a:xfrm>
            <a:off x="5227596" y="2471209"/>
            <a:ext cx="418704" cy="64633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3600" b="1" dirty="0">
                <a:ln/>
                <a:solidFill>
                  <a:schemeClr val="tx2">
                    <a:lumMod val="75000"/>
                  </a:schemeClr>
                </a:solidFill>
              </a:rPr>
              <a:t>8</a:t>
            </a:r>
            <a:endParaRPr lang="es-ES" sz="3600" b="1" cap="none" spc="0" dirty="0">
              <a:ln/>
              <a:solidFill>
                <a:schemeClr val="tx2">
                  <a:lumMod val="75000"/>
                </a:schemeClr>
              </a:solidFill>
              <a:effectLst/>
            </a:endParaRPr>
          </a:p>
        </p:txBody>
      </p:sp>
      <p:sp>
        <p:nvSpPr>
          <p:cNvPr id="35" name="CuadroTexto 34">
            <a:extLst>
              <a:ext uri="{FF2B5EF4-FFF2-40B4-BE49-F238E27FC236}">
                <a16:creationId xmlns:a16="http://schemas.microsoft.com/office/drawing/2014/main" id="{5D589784-A244-4F29-897E-144C7374B791}"/>
              </a:ext>
            </a:extLst>
          </p:cNvPr>
          <p:cNvSpPr txBox="1"/>
          <p:nvPr/>
        </p:nvSpPr>
        <p:spPr>
          <a:xfrm>
            <a:off x="5670987" y="1704704"/>
            <a:ext cx="1379508" cy="369332"/>
          </a:xfrm>
          <a:prstGeom prst="rect">
            <a:avLst/>
          </a:prstGeom>
          <a:noFill/>
        </p:spPr>
        <p:txBody>
          <a:bodyPr wrap="square">
            <a:spAutoFit/>
          </a:bodyPr>
          <a:lstStyle/>
          <a:p>
            <a:r>
              <a:rPr lang="es-PE" b="1" i="1" dirty="0">
                <a:solidFill>
                  <a:srgbClr val="B70000"/>
                </a:solidFill>
              </a:rPr>
              <a:t>RNA</a:t>
            </a:r>
          </a:p>
        </p:txBody>
      </p:sp>
      <p:sp>
        <p:nvSpPr>
          <p:cNvPr id="36" name="CuadroTexto 35">
            <a:extLst>
              <a:ext uri="{FF2B5EF4-FFF2-40B4-BE49-F238E27FC236}">
                <a16:creationId xmlns:a16="http://schemas.microsoft.com/office/drawing/2014/main" id="{9D15D392-C010-4570-9727-B3BB349B0401}"/>
              </a:ext>
            </a:extLst>
          </p:cNvPr>
          <p:cNvSpPr txBox="1"/>
          <p:nvPr/>
        </p:nvSpPr>
        <p:spPr>
          <a:xfrm>
            <a:off x="5618164" y="2153815"/>
            <a:ext cx="1379508" cy="369332"/>
          </a:xfrm>
          <a:prstGeom prst="rect">
            <a:avLst/>
          </a:prstGeom>
          <a:noFill/>
        </p:spPr>
        <p:txBody>
          <a:bodyPr wrap="square">
            <a:spAutoFit/>
          </a:bodyPr>
          <a:lstStyle/>
          <a:p>
            <a:r>
              <a:rPr lang="es-PE" b="1" i="1" dirty="0" err="1">
                <a:solidFill>
                  <a:srgbClr val="4D4D4D"/>
                </a:solidFill>
              </a:rPr>
              <a:t>Clustering</a:t>
            </a:r>
            <a:endParaRPr lang="es-PE" b="1" i="1" dirty="0">
              <a:solidFill>
                <a:srgbClr val="4D4D4D"/>
              </a:solidFill>
            </a:endParaRPr>
          </a:p>
        </p:txBody>
      </p:sp>
      <p:sp>
        <p:nvSpPr>
          <p:cNvPr id="37" name="CuadroTexto 36">
            <a:extLst>
              <a:ext uri="{FF2B5EF4-FFF2-40B4-BE49-F238E27FC236}">
                <a16:creationId xmlns:a16="http://schemas.microsoft.com/office/drawing/2014/main" id="{6D04B6FA-43E8-49A3-8026-497056AB8670}"/>
              </a:ext>
            </a:extLst>
          </p:cNvPr>
          <p:cNvSpPr txBox="1"/>
          <p:nvPr/>
        </p:nvSpPr>
        <p:spPr>
          <a:xfrm>
            <a:off x="5618164" y="2596839"/>
            <a:ext cx="2116074" cy="369332"/>
          </a:xfrm>
          <a:prstGeom prst="rect">
            <a:avLst/>
          </a:prstGeom>
          <a:noFill/>
        </p:spPr>
        <p:txBody>
          <a:bodyPr wrap="square">
            <a:spAutoFit/>
          </a:bodyPr>
          <a:lstStyle/>
          <a:p>
            <a:r>
              <a:rPr lang="es-PE" b="1" i="1" dirty="0">
                <a:solidFill>
                  <a:srgbClr val="232B37"/>
                </a:solidFill>
              </a:rPr>
              <a:t>Minería de Opinión</a:t>
            </a:r>
          </a:p>
        </p:txBody>
      </p:sp>
      <p:sp>
        <p:nvSpPr>
          <p:cNvPr id="29" name="Abrir llave 28">
            <a:extLst>
              <a:ext uri="{FF2B5EF4-FFF2-40B4-BE49-F238E27FC236}">
                <a16:creationId xmlns:a16="http://schemas.microsoft.com/office/drawing/2014/main" id="{6D832FCA-5125-4159-9E4A-544FED2EBB6E}"/>
              </a:ext>
            </a:extLst>
          </p:cNvPr>
          <p:cNvSpPr/>
          <p:nvPr/>
        </p:nvSpPr>
        <p:spPr>
          <a:xfrm flipH="1">
            <a:off x="7772860" y="1021942"/>
            <a:ext cx="504226" cy="2263746"/>
          </a:xfrm>
          <a:prstGeom prst="leftBrace">
            <a:avLst/>
          </a:prstGeom>
          <a:ln w="19050">
            <a:solidFill>
              <a:schemeClr val="accent2">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38" name="Rectángulo: esquinas diagonales redondeadas 37">
            <a:extLst>
              <a:ext uri="{FF2B5EF4-FFF2-40B4-BE49-F238E27FC236}">
                <a16:creationId xmlns:a16="http://schemas.microsoft.com/office/drawing/2014/main" id="{41C80A63-3A68-400D-B365-34DA83F4593D}"/>
              </a:ext>
            </a:extLst>
          </p:cNvPr>
          <p:cNvSpPr/>
          <p:nvPr/>
        </p:nvSpPr>
        <p:spPr>
          <a:xfrm>
            <a:off x="8547227" y="803744"/>
            <a:ext cx="2368126" cy="2700141"/>
          </a:xfrm>
          <a:prstGeom prst="round2DiagRect">
            <a:avLst>
              <a:gd name="adj1" fmla="val 28548"/>
              <a:gd name="adj2" fmla="val 0"/>
            </a:avLst>
          </a:prstGeom>
          <a:solidFill>
            <a:schemeClr val="bg1">
              <a:lumMod val="9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2">
                  <a:lumMod val="75000"/>
                </a:schemeClr>
              </a:solidFill>
            </a:endParaRPr>
          </a:p>
        </p:txBody>
      </p:sp>
      <p:sp>
        <p:nvSpPr>
          <p:cNvPr id="39" name="CuadroTexto 38">
            <a:extLst>
              <a:ext uri="{FF2B5EF4-FFF2-40B4-BE49-F238E27FC236}">
                <a16:creationId xmlns:a16="http://schemas.microsoft.com/office/drawing/2014/main" id="{DA4331D1-C6D1-439B-AD1B-6151B9E22165}"/>
              </a:ext>
            </a:extLst>
          </p:cNvPr>
          <p:cNvSpPr txBox="1"/>
          <p:nvPr/>
        </p:nvSpPr>
        <p:spPr>
          <a:xfrm>
            <a:off x="8702531" y="1138151"/>
            <a:ext cx="2196937" cy="2031325"/>
          </a:xfrm>
          <a:prstGeom prst="rect">
            <a:avLst/>
          </a:prstGeom>
          <a:noFill/>
        </p:spPr>
        <p:txBody>
          <a:bodyPr wrap="square" rtlCol="0">
            <a:spAutoFit/>
          </a:bodyPr>
          <a:lstStyle/>
          <a:p>
            <a:pPr algn="just"/>
            <a:r>
              <a:rPr lang="es-PE" dirty="0">
                <a:latin typeface="Segoe UI Light" panose="020B0502040204020203" pitchFamily="34" charset="0"/>
                <a:cs typeface="Segoe UI Light" panose="020B0502040204020203" pitchFamily="34" charset="0"/>
              </a:rPr>
              <a:t>Se renombro los documentos de acuerdo al titulo planteado en el documento, país de procedencia y año de publicación.</a:t>
            </a:r>
          </a:p>
        </p:txBody>
      </p:sp>
      <p:grpSp>
        <p:nvGrpSpPr>
          <p:cNvPr id="43" name="Grupo 42">
            <a:extLst>
              <a:ext uri="{FF2B5EF4-FFF2-40B4-BE49-F238E27FC236}">
                <a16:creationId xmlns:a16="http://schemas.microsoft.com/office/drawing/2014/main" id="{6F2E7B60-7FCD-4522-ACC2-DE746E0070A1}"/>
              </a:ext>
            </a:extLst>
          </p:cNvPr>
          <p:cNvGrpSpPr/>
          <p:nvPr/>
        </p:nvGrpSpPr>
        <p:grpSpPr>
          <a:xfrm>
            <a:off x="4932749" y="4447271"/>
            <a:ext cx="1100808" cy="1080000"/>
            <a:chOff x="8628190" y="5589863"/>
            <a:chExt cx="1100808" cy="1080000"/>
          </a:xfrm>
        </p:grpSpPr>
        <p:sp>
          <p:nvSpPr>
            <p:cNvPr id="40" name="Elipse 39">
              <a:extLst>
                <a:ext uri="{FF2B5EF4-FFF2-40B4-BE49-F238E27FC236}">
                  <a16:creationId xmlns:a16="http://schemas.microsoft.com/office/drawing/2014/main" id="{F69AC61E-3DC6-44E8-AA7E-260B2D22ABF8}"/>
                </a:ext>
              </a:extLst>
            </p:cNvPr>
            <p:cNvSpPr/>
            <p:nvPr/>
          </p:nvSpPr>
          <p:spPr>
            <a:xfrm>
              <a:off x="8628190" y="5589863"/>
              <a:ext cx="1080000" cy="1080000"/>
            </a:xfrm>
            <a:prstGeom prst="ellipse">
              <a:avLst/>
            </a:prstGeom>
            <a:gradFill flip="none" rotWithShape="1">
              <a:gsLst>
                <a:gs pos="0">
                  <a:schemeClr val="accent1">
                    <a:lumMod val="50000"/>
                  </a:schemeClr>
                </a:gs>
                <a:gs pos="70795">
                  <a:schemeClr val="accent1">
                    <a:lumMod val="20000"/>
                    <a:lumOff val="80000"/>
                  </a:schemeClr>
                </a:gs>
                <a:gs pos="33000">
                  <a:schemeClr val="accent5">
                    <a:lumMod val="20000"/>
                    <a:lumOff val="80000"/>
                  </a:schemeClr>
                </a:gs>
                <a:gs pos="100000">
                  <a:schemeClr val="accent1">
                    <a:lumMod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41" name="CuadroTexto 40">
              <a:extLst>
                <a:ext uri="{FF2B5EF4-FFF2-40B4-BE49-F238E27FC236}">
                  <a16:creationId xmlns:a16="http://schemas.microsoft.com/office/drawing/2014/main" id="{4AABB692-E8D7-45EF-9DC8-55960CF24C86}"/>
                </a:ext>
              </a:extLst>
            </p:cNvPr>
            <p:cNvSpPr txBox="1"/>
            <p:nvPr/>
          </p:nvSpPr>
          <p:spPr>
            <a:xfrm>
              <a:off x="8643408" y="5901988"/>
              <a:ext cx="1085590" cy="523220"/>
            </a:xfrm>
            <a:prstGeom prst="rect">
              <a:avLst/>
            </a:prstGeom>
            <a:noFill/>
          </p:spPr>
          <p:txBody>
            <a:bodyPr wrap="square" rtlCol="0">
              <a:spAutoFit/>
            </a:bodyPr>
            <a:lstStyle/>
            <a:p>
              <a:pPr algn="ctr"/>
              <a:r>
                <a:rPr lang="es-PE" sz="1400" b="1" dirty="0">
                  <a:latin typeface="Segoe UI Light" panose="020B0502040204020203" pitchFamily="34" charset="0"/>
                  <a:cs typeface="Segoe UI Light" panose="020B0502040204020203" pitchFamily="34" charset="0"/>
                </a:rPr>
                <a:t>Minería de Texto</a:t>
              </a:r>
            </a:p>
          </p:txBody>
        </p:sp>
      </p:grpSp>
      <p:cxnSp>
        <p:nvCxnSpPr>
          <p:cNvPr id="45" name="Conector: angular 44">
            <a:extLst>
              <a:ext uri="{FF2B5EF4-FFF2-40B4-BE49-F238E27FC236}">
                <a16:creationId xmlns:a16="http://schemas.microsoft.com/office/drawing/2014/main" id="{6A000FFA-C963-4301-8262-909FB31D4305}"/>
              </a:ext>
            </a:extLst>
          </p:cNvPr>
          <p:cNvCxnSpPr>
            <a:stCxn id="25" idx="1"/>
            <a:endCxn id="42" idx="2"/>
          </p:cNvCxnSpPr>
          <p:nvPr/>
        </p:nvCxnSpPr>
        <p:spPr>
          <a:xfrm rot="10800000" flipH="1" flipV="1">
            <a:off x="4784205" y="1215198"/>
            <a:ext cx="68947" cy="3778364"/>
          </a:xfrm>
          <a:prstGeom prst="bentConnector3">
            <a:avLst>
              <a:gd name="adj1" fmla="val -331559"/>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8429BDFB-9022-4903-AB6F-BF781F77488B}"/>
              </a:ext>
            </a:extLst>
          </p:cNvPr>
          <p:cNvSpPr txBox="1"/>
          <p:nvPr/>
        </p:nvSpPr>
        <p:spPr>
          <a:xfrm>
            <a:off x="9275691" y="4447271"/>
            <a:ext cx="1587177" cy="369332"/>
          </a:xfrm>
          <a:prstGeom prst="rect">
            <a:avLst/>
          </a:prstGeom>
          <a:noFill/>
        </p:spPr>
        <p:txBody>
          <a:bodyPr wrap="square" rtlCol="0">
            <a:spAutoFit/>
          </a:bodyPr>
          <a:lstStyle/>
          <a:p>
            <a:r>
              <a:rPr lang="es-PE" b="1" dirty="0">
                <a:latin typeface="Segoe UI Light" panose="020B0502040204020203" pitchFamily="34" charset="0"/>
                <a:cs typeface="Segoe UI Light" panose="020B0502040204020203" pitchFamily="34" charset="0"/>
              </a:rPr>
              <a:t>Librería </a:t>
            </a:r>
            <a:r>
              <a:rPr lang="es-PE" b="1" dirty="0" err="1">
                <a:latin typeface="Segoe UI Light" panose="020B0502040204020203" pitchFamily="34" charset="0"/>
                <a:cs typeface="Segoe UI Light" panose="020B0502040204020203" pitchFamily="34" charset="0"/>
              </a:rPr>
              <a:t>Tika</a:t>
            </a:r>
            <a:endParaRPr lang="es-PE" b="1" dirty="0">
              <a:latin typeface="Segoe UI Light" panose="020B0502040204020203" pitchFamily="34" charset="0"/>
              <a:cs typeface="Segoe UI Light" panose="020B0502040204020203" pitchFamily="34" charset="0"/>
            </a:endParaRPr>
          </a:p>
        </p:txBody>
      </p:sp>
      <p:sp>
        <p:nvSpPr>
          <p:cNvPr id="51" name="CuadroTexto 50">
            <a:extLst>
              <a:ext uri="{FF2B5EF4-FFF2-40B4-BE49-F238E27FC236}">
                <a16:creationId xmlns:a16="http://schemas.microsoft.com/office/drawing/2014/main" id="{6A7B0393-3EB1-4849-A9AE-300FC5A4E97E}"/>
              </a:ext>
            </a:extLst>
          </p:cNvPr>
          <p:cNvSpPr txBox="1"/>
          <p:nvPr/>
        </p:nvSpPr>
        <p:spPr>
          <a:xfrm>
            <a:off x="6672184" y="5869400"/>
            <a:ext cx="5066650" cy="757155"/>
          </a:xfrm>
          <a:prstGeom prst="rect">
            <a:avLst/>
          </a:prstGeom>
          <a:noFill/>
        </p:spPr>
        <p:txBody>
          <a:bodyPr wrap="square">
            <a:spAutoFit/>
          </a:bodyPr>
          <a:lstStyle/>
          <a:p>
            <a:pPr algn="just"/>
            <a:r>
              <a:rPr lang="es-MX" sz="1400" dirty="0">
                <a:latin typeface="Segoe UI Light" panose="020B0502040204020203" pitchFamily="34" charset="0"/>
                <a:cs typeface="Segoe UI Light" panose="020B0502040204020203" pitchFamily="34" charset="0"/>
              </a:rPr>
              <a:t>Apache </a:t>
            </a:r>
            <a:r>
              <a:rPr lang="es-MX" sz="1400" dirty="0" err="1">
                <a:latin typeface="Segoe UI Light" panose="020B0502040204020203" pitchFamily="34" charset="0"/>
                <a:cs typeface="Segoe UI Light" panose="020B0502040204020203" pitchFamily="34" charset="0"/>
              </a:rPr>
              <a:t>Tika</a:t>
            </a:r>
            <a:r>
              <a:rPr lang="es-MX" sz="1400" dirty="0">
                <a:latin typeface="Segoe UI Light" panose="020B0502040204020203" pitchFamily="34" charset="0"/>
                <a:cs typeface="Segoe UI Light" panose="020B0502040204020203" pitchFamily="34" charset="0"/>
              </a:rPr>
              <a:t> es una biblioteca que se utiliza para la detección de tipos de documentos y la extracción de contenido de varios formatos de archivo.</a:t>
            </a:r>
            <a:endParaRPr lang="es-PE" sz="1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68817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ángulo 58"/>
          <p:cNvSpPr/>
          <p:nvPr/>
        </p:nvSpPr>
        <p:spPr>
          <a:xfrm>
            <a:off x="5081309" y="699248"/>
            <a:ext cx="4311603" cy="6131859"/>
          </a:xfrm>
          <a:prstGeom prst="rect">
            <a:avLst/>
          </a:prstGeom>
          <a:pattFill prst="divot">
            <a:fgClr>
              <a:srgbClr val="DCDCD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sp>
        <p:nvSpPr>
          <p:cNvPr id="19" name="Rectángulo 18"/>
          <p:cNvSpPr/>
          <p:nvPr/>
        </p:nvSpPr>
        <p:spPr>
          <a:xfrm>
            <a:off x="1" y="699248"/>
            <a:ext cx="5212080" cy="6131859"/>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sp>
        <p:nvSpPr>
          <p:cNvPr id="47" name="CuadroTexto 46"/>
          <p:cNvSpPr txBox="1"/>
          <p:nvPr/>
        </p:nvSpPr>
        <p:spPr>
          <a:xfrm>
            <a:off x="188259" y="113384"/>
            <a:ext cx="7897651" cy="523220"/>
          </a:xfrm>
          <a:prstGeom prst="rect">
            <a:avLst/>
          </a:prstGeom>
          <a:noFill/>
        </p:spPr>
        <p:txBody>
          <a:bodyPr wrap="square" rtlCol="0">
            <a:spAutoFit/>
          </a:bodyPr>
          <a:lstStyle/>
          <a:p>
            <a:pPr algn="just"/>
            <a:r>
              <a:rPr lang="es-ES" sz="2800" b="1" dirty="0">
                <a:solidFill>
                  <a:schemeClr val="accent1">
                    <a:lumMod val="50000"/>
                  </a:schemeClr>
                </a:solidFill>
              </a:rPr>
              <a:t>Desarrollo del proceso</a:t>
            </a:r>
            <a:endParaRPr lang="es-PE" sz="2800" b="1" dirty="0">
              <a:solidFill>
                <a:schemeClr val="accent1">
                  <a:lumMod val="50000"/>
                </a:schemeClr>
              </a:solidFill>
            </a:endParaRPr>
          </a:p>
        </p:txBody>
      </p:sp>
      <p:pic>
        <p:nvPicPr>
          <p:cNvPr id="57" name="Imagen 56">
            <a:extLst>
              <a:ext uri="{FF2B5EF4-FFF2-40B4-BE49-F238E27FC236}">
                <a16:creationId xmlns:a16="http://schemas.microsoft.com/office/drawing/2014/main" id="{ED4FE1DA-F39D-4A99-94D0-F7F5DC7D4FD6}"/>
              </a:ext>
            </a:extLst>
          </p:cNvPr>
          <p:cNvPicPr>
            <a:picLocks noChangeAspect="1"/>
          </p:cNvPicPr>
          <p:nvPr/>
        </p:nvPicPr>
        <p:blipFill rotWithShape="1">
          <a:blip r:embed="rId2">
            <a:clrChange>
              <a:clrFrom>
                <a:srgbClr val="FFFFFF"/>
              </a:clrFrom>
              <a:clrTo>
                <a:srgbClr val="FFFFFF">
                  <a:alpha val="0"/>
                </a:srgbClr>
              </a:clrTo>
            </a:clrChange>
          </a:blip>
          <a:srcRect r="65690" b="27692"/>
          <a:stretch/>
        </p:blipFill>
        <p:spPr>
          <a:xfrm>
            <a:off x="11426248" y="125618"/>
            <a:ext cx="495117" cy="485247"/>
          </a:xfrm>
          <a:prstGeom prst="rect">
            <a:avLst/>
          </a:prstGeom>
        </p:spPr>
      </p:pic>
      <p:cxnSp>
        <p:nvCxnSpPr>
          <p:cNvPr id="58" name="Conector recto 57"/>
          <p:cNvCxnSpPr/>
          <p:nvPr/>
        </p:nvCxnSpPr>
        <p:spPr>
          <a:xfrm flipV="1">
            <a:off x="188261" y="699247"/>
            <a:ext cx="11873753" cy="26895"/>
          </a:xfrm>
          <a:prstGeom prst="line">
            <a:avLst/>
          </a:prstGeom>
          <a:ln w="3175">
            <a:solidFill>
              <a:srgbClr val="163D4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1013899" y="1519311"/>
            <a:ext cx="2954216" cy="914400"/>
          </a:xfrm>
          <a:prstGeom prst="rect">
            <a:avLst/>
          </a:prstGeom>
          <a:solidFill>
            <a:srgbClr val="004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MODELO </a:t>
            </a:r>
          </a:p>
          <a:p>
            <a:pPr algn="ctr"/>
            <a:r>
              <a:rPr lang="es-ES" sz="1400" dirty="0"/>
              <a:t>NO SUPERVISADO</a:t>
            </a:r>
            <a:endParaRPr lang="es-PE" sz="1400" dirty="0"/>
          </a:p>
        </p:txBody>
      </p:sp>
      <p:sp>
        <p:nvSpPr>
          <p:cNvPr id="54" name="Flecha abajo 53"/>
          <p:cNvSpPr/>
          <p:nvPr/>
        </p:nvSpPr>
        <p:spPr>
          <a:xfrm>
            <a:off x="7131996" y="4344542"/>
            <a:ext cx="393896" cy="38796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pic>
        <p:nvPicPr>
          <p:cNvPr id="24" name="Imagen 23"/>
          <p:cNvPicPr>
            <a:picLocks noChangeAspect="1"/>
          </p:cNvPicPr>
          <p:nvPr/>
        </p:nvPicPr>
        <p:blipFill>
          <a:blip r:embed="rId3">
            <a:clrChange>
              <a:clrFrom>
                <a:srgbClr val="FFFFFF"/>
              </a:clrFrom>
              <a:clrTo>
                <a:srgbClr val="FFFFFF">
                  <a:alpha val="0"/>
                </a:srgbClr>
              </a:clrTo>
            </a:clrChange>
          </a:blip>
          <a:stretch>
            <a:fillRect/>
          </a:stretch>
        </p:blipFill>
        <p:spPr>
          <a:xfrm>
            <a:off x="11308085" y="5226689"/>
            <a:ext cx="588723" cy="588723"/>
          </a:xfrm>
          <a:prstGeom prst="rect">
            <a:avLst/>
          </a:prstGeom>
        </p:spPr>
      </p:pic>
      <p:sp>
        <p:nvSpPr>
          <p:cNvPr id="30" name="Rectángulo 29"/>
          <p:cNvSpPr/>
          <p:nvPr/>
        </p:nvSpPr>
        <p:spPr>
          <a:xfrm>
            <a:off x="5721763" y="1460177"/>
            <a:ext cx="2954216" cy="914400"/>
          </a:xfrm>
          <a:prstGeom prst="rect">
            <a:avLst/>
          </a:prstGeom>
          <a:solidFill>
            <a:srgbClr val="004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MODELO </a:t>
            </a:r>
          </a:p>
          <a:p>
            <a:pPr algn="ctr"/>
            <a:r>
              <a:rPr lang="es-ES" sz="1400" dirty="0"/>
              <a:t>SUPERVISADO</a:t>
            </a:r>
            <a:endParaRPr lang="es-PE" sz="1400" dirty="0"/>
          </a:p>
        </p:txBody>
      </p:sp>
      <p:sp>
        <p:nvSpPr>
          <p:cNvPr id="31" name="Rectángulo 30"/>
          <p:cNvSpPr/>
          <p:nvPr/>
        </p:nvSpPr>
        <p:spPr>
          <a:xfrm>
            <a:off x="1001462" y="4644997"/>
            <a:ext cx="2979093" cy="1405116"/>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GRUPOS</a:t>
            </a:r>
          </a:p>
          <a:p>
            <a:pPr marL="285744" indent="-285744" algn="ctr">
              <a:buClr>
                <a:schemeClr val="bg1"/>
              </a:buClr>
              <a:buSzPct val="90000"/>
              <a:buFont typeface="Wingdings" panose="05000000000000000000" pitchFamily="2" charset="2"/>
              <a:buChar char="q"/>
            </a:pPr>
            <a:r>
              <a:rPr lang="es-ES" sz="1400" dirty="0"/>
              <a:t>Más Propenso</a:t>
            </a:r>
          </a:p>
          <a:p>
            <a:pPr marL="285744" indent="-285744" algn="ctr">
              <a:buClr>
                <a:schemeClr val="bg1"/>
              </a:buClr>
              <a:buSzPct val="90000"/>
              <a:buFont typeface="Wingdings" panose="05000000000000000000" pitchFamily="2" charset="2"/>
              <a:buChar char="q"/>
            </a:pPr>
            <a:r>
              <a:rPr lang="es-ES" sz="1400" dirty="0"/>
              <a:t>Regularmente Propenso</a:t>
            </a:r>
          </a:p>
          <a:p>
            <a:pPr marL="285744" indent="-285744" algn="ctr">
              <a:buClr>
                <a:schemeClr val="bg1"/>
              </a:buClr>
              <a:buSzPct val="90000"/>
              <a:buFont typeface="Wingdings" panose="05000000000000000000" pitchFamily="2" charset="2"/>
              <a:buChar char="q"/>
            </a:pPr>
            <a:r>
              <a:rPr lang="es-ES" sz="1400" dirty="0"/>
              <a:t>Poco Propenso</a:t>
            </a:r>
            <a:endParaRPr lang="es-PE" sz="1400" dirty="0"/>
          </a:p>
        </p:txBody>
      </p:sp>
      <p:sp>
        <p:nvSpPr>
          <p:cNvPr id="32" name="Rectángulo 31"/>
          <p:cNvSpPr/>
          <p:nvPr/>
        </p:nvSpPr>
        <p:spPr>
          <a:xfrm>
            <a:off x="1013899" y="3077141"/>
            <a:ext cx="2954216" cy="914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Mapas Auto organizados de </a:t>
            </a:r>
            <a:r>
              <a:rPr lang="es-ES" sz="1400" dirty="0" err="1"/>
              <a:t>Kohonen</a:t>
            </a:r>
            <a:endParaRPr lang="es-PE" sz="1400" dirty="0"/>
          </a:p>
        </p:txBody>
      </p:sp>
      <p:cxnSp>
        <p:nvCxnSpPr>
          <p:cNvPr id="6" name="Conector angular 5"/>
          <p:cNvCxnSpPr>
            <a:stCxn id="31" idx="3"/>
            <a:endCxn id="30" idx="1"/>
          </p:cNvCxnSpPr>
          <p:nvPr/>
        </p:nvCxnSpPr>
        <p:spPr>
          <a:xfrm flipV="1">
            <a:off x="3980556" y="1917378"/>
            <a:ext cx="1741209" cy="3430177"/>
          </a:xfrm>
          <a:prstGeom prst="bentConnector3">
            <a:avLst>
              <a:gd name="adj1" fmla="val 50000"/>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ángulo 45"/>
          <p:cNvSpPr/>
          <p:nvPr/>
        </p:nvSpPr>
        <p:spPr>
          <a:xfrm>
            <a:off x="5474084" y="3099483"/>
            <a:ext cx="1584141" cy="914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Red Neuronal</a:t>
            </a:r>
            <a:endParaRPr lang="es-PE" sz="1400" dirty="0"/>
          </a:p>
        </p:txBody>
      </p:sp>
      <p:sp>
        <p:nvSpPr>
          <p:cNvPr id="48" name="Rectángulo 47"/>
          <p:cNvSpPr/>
          <p:nvPr/>
        </p:nvSpPr>
        <p:spPr>
          <a:xfrm>
            <a:off x="7525893" y="3102939"/>
            <a:ext cx="1543983" cy="914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err="1"/>
              <a:t>LigthGBM</a:t>
            </a:r>
            <a:endParaRPr lang="es-PE" sz="1400" dirty="0"/>
          </a:p>
        </p:txBody>
      </p:sp>
      <p:sp>
        <p:nvSpPr>
          <p:cNvPr id="49" name="Rectángulo 48"/>
          <p:cNvSpPr/>
          <p:nvPr/>
        </p:nvSpPr>
        <p:spPr>
          <a:xfrm>
            <a:off x="5784451" y="4906121"/>
            <a:ext cx="2979093" cy="114189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Clasificación del </a:t>
            </a:r>
          </a:p>
          <a:p>
            <a:pPr algn="ctr"/>
            <a:r>
              <a:rPr lang="es-ES" sz="1400" dirty="0"/>
              <a:t>Cliente</a:t>
            </a:r>
          </a:p>
        </p:txBody>
      </p:sp>
      <p:sp>
        <p:nvSpPr>
          <p:cNvPr id="9" name="Flecha derecha 8"/>
          <p:cNvSpPr/>
          <p:nvPr/>
        </p:nvSpPr>
        <p:spPr>
          <a:xfrm>
            <a:off x="9061864" y="5138369"/>
            <a:ext cx="856459" cy="705395"/>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pic>
        <p:nvPicPr>
          <p:cNvPr id="11" name="Imagen 10"/>
          <p:cNvPicPr>
            <a:picLocks noChangeAspect="1"/>
          </p:cNvPicPr>
          <p:nvPr/>
        </p:nvPicPr>
        <p:blipFill>
          <a:blip r:embed="rId4"/>
          <a:stretch>
            <a:fillRect/>
          </a:stretch>
        </p:blipFill>
        <p:spPr>
          <a:xfrm>
            <a:off x="11146561" y="4178195"/>
            <a:ext cx="915452" cy="915452"/>
          </a:xfrm>
          <a:prstGeom prst="rect">
            <a:avLst/>
          </a:prstGeom>
        </p:spPr>
      </p:pic>
      <p:cxnSp>
        <p:nvCxnSpPr>
          <p:cNvPr id="16" name="Conector angular 15"/>
          <p:cNvCxnSpPr>
            <a:stCxn id="30" idx="2"/>
            <a:endCxn id="46" idx="0"/>
          </p:cNvCxnSpPr>
          <p:nvPr/>
        </p:nvCxnSpPr>
        <p:spPr>
          <a:xfrm rot="5400000">
            <a:off x="6370062" y="2270672"/>
            <a:ext cx="724905" cy="932717"/>
          </a:xfrm>
          <a:prstGeom prst="bentConnector3">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angular 19"/>
          <p:cNvCxnSpPr>
            <a:stCxn id="30" idx="2"/>
            <a:endCxn id="48" idx="0"/>
          </p:cNvCxnSpPr>
          <p:nvPr/>
        </p:nvCxnSpPr>
        <p:spPr>
          <a:xfrm rot="16200000" flipH="1">
            <a:off x="7384196" y="2189253"/>
            <a:ext cx="728363" cy="1099012"/>
          </a:xfrm>
          <a:prstGeom prst="bentConnector3">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Imagen 22"/>
          <p:cNvPicPr>
            <a:picLocks noChangeAspect="1"/>
          </p:cNvPicPr>
          <p:nvPr/>
        </p:nvPicPr>
        <p:blipFill rotWithShape="1">
          <a:blip r:embed="rId5">
            <a:clrChange>
              <a:clrFrom>
                <a:srgbClr val="FFFFFF"/>
              </a:clrFrom>
              <a:clrTo>
                <a:srgbClr val="FFFFFF">
                  <a:alpha val="0"/>
                </a:srgbClr>
              </a:clrTo>
            </a:clrChange>
          </a:blip>
          <a:srcRect b="10799"/>
          <a:stretch/>
        </p:blipFill>
        <p:spPr>
          <a:xfrm>
            <a:off x="10073641" y="4675145"/>
            <a:ext cx="1127769" cy="1290507"/>
          </a:xfrm>
          <a:prstGeom prst="rect">
            <a:avLst/>
          </a:prstGeom>
        </p:spPr>
      </p:pic>
      <p:sp>
        <p:nvSpPr>
          <p:cNvPr id="50" name="Rectángulo 49"/>
          <p:cNvSpPr/>
          <p:nvPr/>
        </p:nvSpPr>
        <p:spPr>
          <a:xfrm>
            <a:off x="9579657" y="3610431"/>
            <a:ext cx="2327039" cy="541291"/>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DESPLIEGUE</a:t>
            </a:r>
            <a:endParaRPr lang="es-PE" sz="1400" dirty="0"/>
          </a:p>
        </p:txBody>
      </p:sp>
      <p:cxnSp>
        <p:nvCxnSpPr>
          <p:cNvPr id="26" name="Conector recto de flecha 25"/>
          <p:cNvCxnSpPr>
            <a:stCxn id="2" idx="2"/>
            <a:endCxn id="32" idx="0"/>
          </p:cNvCxnSpPr>
          <p:nvPr/>
        </p:nvCxnSpPr>
        <p:spPr>
          <a:xfrm>
            <a:off x="2491007" y="2433711"/>
            <a:ext cx="0" cy="643431"/>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p:nvPr/>
        </p:nvCxnSpPr>
        <p:spPr>
          <a:xfrm>
            <a:off x="2484790" y="3991542"/>
            <a:ext cx="12439" cy="653455"/>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ángulo 50"/>
          <p:cNvSpPr/>
          <p:nvPr/>
        </p:nvSpPr>
        <p:spPr>
          <a:xfrm>
            <a:off x="7100625" y="3391177"/>
            <a:ext cx="336182" cy="307777"/>
          </a:xfrm>
          <a:prstGeom prst="rect">
            <a:avLst/>
          </a:prstGeom>
        </p:spPr>
        <p:txBody>
          <a:bodyPr wrap="none">
            <a:spAutoFit/>
          </a:bodyPr>
          <a:lstStyle/>
          <a:p>
            <a:r>
              <a:rPr lang="es-ES" sz="1400" dirty="0"/>
              <a:t>vs</a:t>
            </a:r>
            <a:endParaRPr lang="es-PE" sz="1400" dirty="0"/>
          </a:p>
        </p:txBody>
      </p:sp>
      <p:sp>
        <p:nvSpPr>
          <p:cNvPr id="53" name="CuadroTexto 52"/>
          <p:cNvSpPr txBox="1"/>
          <p:nvPr/>
        </p:nvSpPr>
        <p:spPr>
          <a:xfrm>
            <a:off x="9918323" y="6035574"/>
            <a:ext cx="1956107" cy="307777"/>
          </a:xfrm>
          <a:prstGeom prst="rect">
            <a:avLst/>
          </a:prstGeom>
          <a:noFill/>
        </p:spPr>
        <p:txBody>
          <a:bodyPr wrap="square" rtlCol="0">
            <a:spAutoFit/>
          </a:bodyPr>
          <a:lstStyle/>
          <a:p>
            <a:pPr algn="ctr"/>
            <a:r>
              <a:rPr lang="es-ES" sz="1400" dirty="0">
                <a:solidFill>
                  <a:schemeClr val="accent1">
                    <a:lumMod val="75000"/>
                  </a:schemeClr>
                </a:solidFill>
              </a:rPr>
              <a:t>Clasificar Clientes</a:t>
            </a:r>
            <a:endParaRPr lang="es-PE" sz="1400" dirty="0">
              <a:solidFill>
                <a:schemeClr val="accent1">
                  <a:lumMod val="75000"/>
                </a:schemeClr>
              </a:solidFill>
            </a:endParaRPr>
          </a:p>
        </p:txBody>
      </p:sp>
      <p:sp>
        <p:nvSpPr>
          <p:cNvPr id="27" name="Rectángulo 26">
            <a:extLst>
              <a:ext uri="{FF2B5EF4-FFF2-40B4-BE49-F238E27FC236}">
                <a16:creationId xmlns:a16="http://schemas.microsoft.com/office/drawing/2014/main" id="{E588B98E-4BD3-45F6-BE87-856FD2AC54BC}"/>
              </a:ext>
            </a:extLst>
          </p:cNvPr>
          <p:cNvSpPr/>
          <p:nvPr/>
        </p:nvSpPr>
        <p:spPr>
          <a:xfrm>
            <a:off x="0" y="0"/>
            <a:ext cx="12192000" cy="6858000"/>
          </a:xfrm>
          <a:prstGeom prst="rect">
            <a:avLst/>
          </a:prstGeom>
          <a:gradFill>
            <a:gsLst>
              <a:gs pos="0">
                <a:srgbClr val="2E4C2F"/>
              </a:gs>
              <a:gs pos="53000">
                <a:schemeClr val="accent6">
                  <a:lumMod val="75000"/>
                </a:schemeClr>
              </a:gs>
              <a:gs pos="100000">
                <a:srgbClr val="2E4C2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a:p>
        </p:txBody>
      </p:sp>
      <p:sp>
        <p:nvSpPr>
          <p:cNvPr id="28" name="CuadroTexto 27">
            <a:extLst>
              <a:ext uri="{FF2B5EF4-FFF2-40B4-BE49-F238E27FC236}">
                <a16:creationId xmlns:a16="http://schemas.microsoft.com/office/drawing/2014/main" id="{A3184C04-CA1E-4236-91A3-94645816CEB4}"/>
              </a:ext>
            </a:extLst>
          </p:cNvPr>
          <p:cNvSpPr txBox="1"/>
          <p:nvPr/>
        </p:nvSpPr>
        <p:spPr>
          <a:xfrm>
            <a:off x="2825682" y="3267753"/>
            <a:ext cx="6308651" cy="830997"/>
          </a:xfrm>
          <a:prstGeom prst="rect">
            <a:avLst/>
          </a:prstGeom>
          <a:noFill/>
        </p:spPr>
        <p:txBody>
          <a:bodyPr wrap="square" rtlCol="0">
            <a:spAutoFit/>
          </a:bodyPr>
          <a:lstStyle/>
          <a:p>
            <a:pPr algn="ctr"/>
            <a:r>
              <a:rPr lang="es-PE" sz="4800" dirty="0" err="1">
                <a:solidFill>
                  <a:schemeClr val="bg1"/>
                </a:solidFill>
                <a:latin typeface="Lucida Sans Unicode" panose="020B0602030504020204" pitchFamily="34" charset="0"/>
                <a:cs typeface="Lucida Sans Unicode" panose="020B0602030504020204" pitchFamily="34" charset="0"/>
              </a:rPr>
              <a:t>Topic</a:t>
            </a:r>
            <a:r>
              <a:rPr lang="es-PE" sz="4800" dirty="0">
                <a:solidFill>
                  <a:schemeClr val="bg1"/>
                </a:solidFill>
                <a:latin typeface="Lucida Sans Unicode" panose="020B0602030504020204" pitchFamily="34" charset="0"/>
                <a:cs typeface="Lucida Sans Unicode" panose="020B0602030504020204" pitchFamily="34" charset="0"/>
              </a:rPr>
              <a:t> </a:t>
            </a:r>
            <a:r>
              <a:rPr lang="es-PE" sz="4800" dirty="0" err="1">
                <a:solidFill>
                  <a:schemeClr val="bg1"/>
                </a:solidFill>
                <a:latin typeface="Lucida Sans Unicode" panose="020B0602030504020204" pitchFamily="34" charset="0"/>
                <a:cs typeface="Lucida Sans Unicode" panose="020B0602030504020204" pitchFamily="34" charset="0"/>
              </a:rPr>
              <a:t>Modeling</a:t>
            </a:r>
            <a:endParaRPr lang="es-PE" sz="4800" dirty="0">
              <a:solidFill>
                <a:schemeClr val="bg1"/>
              </a:solidFill>
              <a:latin typeface="Lucida Sans Unicode" panose="020B0602030504020204" pitchFamily="34" charset="0"/>
              <a:cs typeface="Lucida Sans Unicode" panose="020B0602030504020204" pitchFamily="34" charset="0"/>
            </a:endParaRPr>
          </a:p>
        </p:txBody>
      </p:sp>
      <p:sp>
        <p:nvSpPr>
          <p:cNvPr id="34" name="Rectángulo 33">
            <a:extLst>
              <a:ext uri="{FF2B5EF4-FFF2-40B4-BE49-F238E27FC236}">
                <a16:creationId xmlns:a16="http://schemas.microsoft.com/office/drawing/2014/main" id="{D371B668-1285-4471-8C72-7F3CECEC1C64}"/>
              </a:ext>
            </a:extLst>
          </p:cNvPr>
          <p:cNvSpPr/>
          <p:nvPr/>
        </p:nvSpPr>
        <p:spPr>
          <a:xfrm>
            <a:off x="2197396" y="4385810"/>
            <a:ext cx="7797209" cy="241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a:p>
        </p:txBody>
      </p:sp>
    </p:spTree>
    <p:extLst>
      <p:ext uri="{BB962C8B-B14F-4D97-AF65-F5344CB8AC3E}">
        <p14:creationId xmlns:p14="http://schemas.microsoft.com/office/powerpoint/2010/main" val="1817988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Google Shape;66;p2">
            <a:extLst>
              <a:ext uri="{FF2B5EF4-FFF2-40B4-BE49-F238E27FC236}">
                <a16:creationId xmlns:a16="http://schemas.microsoft.com/office/drawing/2014/main" id="{CEC417FD-BFF2-4E47-A4A4-53F128141C6A}"/>
              </a:ext>
            </a:extLst>
          </p:cNvPr>
          <p:cNvSpPr txBox="1">
            <a:spLocks/>
          </p:cNvSpPr>
          <p:nvPr/>
        </p:nvSpPr>
        <p:spPr>
          <a:xfrm>
            <a:off x="261851" y="0"/>
            <a:ext cx="8520600" cy="479879"/>
          </a:xfrm>
          <a:prstGeom prst="rect">
            <a:avLst/>
          </a:prstGeom>
          <a:noFill/>
          <a:ln>
            <a:noFill/>
          </a:ln>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buSzPct val="111111"/>
            </a:pPr>
            <a:r>
              <a:rPr lang="es-PE" sz="2400" b="1" dirty="0"/>
              <a:t>Aplicación de LDA para el </a:t>
            </a:r>
            <a:r>
              <a:rPr lang="es-PE" sz="2400" b="1" dirty="0" err="1"/>
              <a:t>topic</a:t>
            </a:r>
            <a:r>
              <a:rPr lang="es-PE" sz="2400" b="1" dirty="0"/>
              <a:t> </a:t>
            </a:r>
            <a:r>
              <a:rPr lang="es-PE" sz="2400" b="1" dirty="0" err="1"/>
              <a:t>modeling</a:t>
            </a:r>
            <a:endParaRPr lang="es-PE" sz="2400" b="1" dirty="0"/>
          </a:p>
        </p:txBody>
      </p:sp>
      <p:sp>
        <p:nvSpPr>
          <p:cNvPr id="65" name="Rectángulo 64">
            <a:extLst>
              <a:ext uri="{FF2B5EF4-FFF2-40B4-BE49-F238E27FC236}">
                <a16:creationId xmlns:a16="http://schemas.microsoft.com/office/drawing/2014/main" id="{1993379B-319C-4E6E-8F2B-D067A8594747}"/>
              </a:ext>
            </a:extLst>
          </p:cNvPr>
          <p:cNvSpPr/>
          <p:nvPr/>
        </p:nvSpPr>
        <p:spPr>
          <a:xfrm>
            <a:off x="4592640" y="525872"/>
            <a:ext cx="7599357" cy="3275021"/>
          </a:xfrm>
          <a:prstGeom prst="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3" name="Rectángulo 62">
            <a:extLst>
              <a:ext uri="{FF2B5EF4-FFF2-40B4-BE49-F238E27FC236}">
                <a16:creationId xmlns:a16="http://schemas.microsoft.com/office/drawing/2014/main" id="{9FF9CA90-CF60-4CB2-82CA-DCED5DB2ABC2}"/>
              </a:ext>
            </a:extLst>
          </p:cNvPr>
          <p:cNvSpPr/>
          <p:nvPr/>
        </p:nvSpPr>
        <p:spPr>
          <a:xfrm>
            <a:off x="-41233" y="525872"/>
            <a:ext cx="4633873" cy="62897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cxnSp>
        <p:nvCxnSpPr>
          <p:cNvPr id="11" name="Google Shape;67;p2">
            <a:extLst>
              <a:ext uri="{FF2B5EF4-FFF2-40B4-BE49-F238E27FC236}">
                <a16:creationId xmlns:a16="http://schemas.microsoft.com/office/drawing/2014/main" id="{B96507F8-8EB3-4D7D-81AE-259D3C4D47E2}"/>
              </a:ext>
            </a:extLst>
          </p:cNvPr>
          <p:cNvCxnSpPr>
            <a:cxnSpLocks/>
          </p:cNvCxnSpPr>
          <p:nvPr/>
        </p:nvCxnSpPr>
        <p:spPr>
          <a:xfrm>
            <a:off x="311700" y="525872"/>
            <a:ext cx="11575500" cy="0"/>
          </a:xfrm>
          <a:prstGeom prst="straightConnector1">
            <a:avLst/>
          </a:prstGeom>
          <a:noFill/>
          <a:ln w="9525" cap="flat" cmpd="sng">
            <a:solidFill>
              <a:srgbClr val="005828"/>
            </a:solidFill>
            <a:prstDash val="solid"/>
            <a:round/>
            <a:headEnd type="none" w="sm" len="sm"/>
            <a:tailEnd type="none" w="sm" len="sm"/>
          </a:ln>
          <a:effectLst>
            <a:outerShdw blurRad="50800" dist="38100" dir="2700000" algn="tl" rotWithShape="0">
              <a:srgbClr val="000000">
                <a:alpha val="40000"/>
              </a:srgbClr>
            </a:outerShdw>
          </a:effectLst>
        </p:spPr>
      </p:cxnSp>
      <p:sp>
        <p:nvSpPr>
          <p:cNvPr id="2" name="Rectángulo: esquinas redondeadas 1">
            <a:extLst>
              <a:ext uri="{FF2B5EF4-FFF2-40B4-BE49-F238E27FC236}">
                <a16:creationId xmlns:a16="http://schemas.microsoft.com/office/drawing/2014/main" id="{E4DE9BC6-D3F6-4710-8757-DD59CA41B33C}"/>
              </a:ext>
            </a:extLst>
          </p:cNvPr>
          <p:cNvSpPr/>
          <p:nvPr/>
        </p:nvSpPr>
        <p:spPr>
          <a:xfrm>
            <a:off x="5370423" y="4714910"/>
            <a:ext cx="2460467" cy="1378856"/>
          </a:xfrm>
          <a:prstGeom prst="roundRect">
            <a:avLst/>
          </a:prstGeom>
          <a:solidFill>
            <a:srgbClr val="002060"/>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Latent Dirichlet Allocation</a:t>
            </a:r>
          </a:p>
          <a:p>
            <a:pPr algn="ctr"/>
            <a:r>
              <a:rPr lang="fr-FR" dirty="0"/>
              <a:t> (LDA)</a:t>
            </a:r>
            <a:endParaRPr lang="es-PE" dirty="0"/>
          </a:p>
        </p:txBody>
      </p:sp>
      <p:cxnSp>
        <p:nvCxnSpPr>
          <p:cNvPr id="4" name="Conector: angular 3">
            <a:extLst>
              <a:ext uri="{FF2B5EF4-FFF2-40B4-BE49-F238E27FC236}">
                <a16:creationId xmlns:a16="http://schemas.microsoft.com/office/drawing/2014/main" id="{A1F8DD19-5FA1-482A-AE76-ACCEAD6CAE54}"/>
              </a:ext>
            </a:extLst>
          </p:cNvPr>
          <p:cNvCxnSpPr>
            <a:cxnSpLocks/>
            <a:stCxn id="2" idx="3"/>
            <a:endCxn id="42" idx="1"/>
          </p:cNvCxnSpPr>
          <p:nvPr/>
        </p:nvCxnSpPr>
        <p:spPr>
          <a:xfrm>
            <a:off x="7830890" y="5404338"/>
            <a:ext cx="2200117" cy="10499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Imagen 41">
            <a:extLst>
              <a:ext uri="{FF2B5EF4-FFF2-40B4-BE49-F238E27FC236}">
                <a16:creationId xmlns:a16="http://schemas.microsoft.com/office/drawing/2014/main" id="{975C8D18-8571-49EE-BE42-C797C37BD4F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031007" y="5861538"/>
            <a:ext cx="2045017" cy="1185417"/>
          </a:xfrm>
          <a:prstGeom prst="rect">
            <a:avLst/>
          </a:prstGeom>
        </p:spPr>
      </p:pic>
      <p:pic>
        <p:nvPicPr>
          <p:cNvPr id="43" name="Imagen 42">
            <a:extLst>
              <a:ext uri="{FF2B5EF4-FFF2-40B4-BE49-F238E27FC236}">
                <a16:creationId xmlns:a16="http://schemas.microsoft.com/office/drawing/2014/main" id="{533C97D9-2E0C-4230-ADAD-DA288DFB305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031007" y="4181798"/>
            <a:ext cx="1752601" cy="662627"/>
          </a:xfrm>
          <a:prstGeom prst="rect">
            <a:avLst/>
          </a:prstGeom>
        </p:spPr>
      </p:pic>
      <p:cxnSp>
        <p:nvCxnSpPr>
          <p:cNvPr id="17" name="Conector: angular 16">
            <a:extLst>
              <a:ext uri="{FF2B5EF4-FFF2-40B4-BE49-F238E27FC236}">
                <a16:creationId xmlns:a16="http://schemas.microsoft.com/office/drawing/2014/main" id="{D5557630-12A1-4486-9BC3-032304251CF0}"/>
              </a:ext>
            </a:extLst>
          </p:cNvPr>
          <p:cNvCxnSpPr>
            <a:cxnSpLocks/>
            <a:stCxn id="2" idx="3"/>
            <a:endCxn id="43" idx="1"/>
          </p:cNvCxnSpPr>
          <p:nvPr/>
        </p:nvCxnSpPr>
        <p:spPr>
          <a:xfrm flipV="1">
            <a:off x="7830890" y="4513112"/>
            <a:ext cx="2200117" cy="8912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2">
            <a:extLst>
              <a:ext uri="{FF2B5EF4-FFF2-40B4-BE49-F238E27FC236}">
                <a16:creationId xmlns:a16="http://schemas.microsoft.com/office/drawing/2014/main" id="{235A8CE9-4F78-4A20-93FB-3BD32F2181A9}"/>
              </a:ext>
            </a:extLst>
          </p:cNvPr>
          <p:cNvSpPr>
            <a:spLocks noChangeArrowheads="1"/>
          </p:cNvSpPr>
          <p:nvPr/>
        </p:nvSpPr>
        <p:spPr bwMode="auto">
          <a:xfrm>
            <a:off x="305425" y="4392723"/>
            <a:ext cx="3898324" cy="1442073"/>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PE" sz="1600" b="1" i="0" u="none" strike="noStrike" cap="none" normalizeH="0" baseline="0" dirty="0">
                <a:ln>
                  <a:noFill/>
                </a:ln>
                <a:solidFill>
                  <a:schemeClr val="tx1">
                    <a:lumMod val="85000"/>
                    <a:lumOff val="15000"/>
                  </a:schemeClr>
                </a:solidFill>
                <a:effectLst/>
                <a:latin typeface="Segoe UI Light" panose="020B0502040204020203" pitchFamily="34" charset="0"/>
                <a:cs typeface="Segoe UI Light" panose="020B0502040204020203" pitchFamily="34" charset="0"/>
              </a:rPr>
              <a:t>Coherencia: </a:t>
            </a:r>
            <a:r>
              <a:rPr kumimoji="0" lang="es-ES" altLang="es-PE" sz="1600" b="0" i="0" u="none" strike="noStrike" cap="none" normalizeH="0" baseline="0" dirty="0">
                <a:ln>
                  <a:noFill/>
                </a:ln>
                <a:solidFill>
                  <a:schemeClr val="tx1">
                    <a:lumMod val="85000"/>
                    <a:lumOff val="15000"/>
                  </a:schemeClr>
                </a:solidFill>
                <a:effectLst/>
                <a:latin typeface="Segoe UI Light" panose="020B0502040204020203" pitchFamily="34" charset="0"/>
                <a:cs typeface="Segoe UI Light" panose="020B0502040204020203" pitchFamily="34" charset="0"/>
              </a:rPr>
              <a:t>Puntúa un solo tema midiendo el grado de similitud semántica entre las palabras de puntuación alta en el tema. Permite distinguir entre temas que son semánticamente interpretables y temas que son artefactos de inferencia estadística. </a:t>
            </a:r>
          </a:p>
        </p:txBody>
      </p:sp>
      <p:sp>
        <p:nvSpPr>
          <p:cNvPr id="47" name="CuadroTexto 46">
            <a:extLst>
              <a:ext uri="{FF2B5EF4-FFF2-40B4-BE49-F238E27FC236}">
                <a16:creationId xmlns:a16="http://schemas.microsoft.com/office/drawing/2014/main" id="{AAF92883-D685-4CB5-B040-FBC7EC58A992}"/>
              </a:ext>
            </a:extLst>
          </p:cNvPr>
          <p:cNvSpPr txBox="1"/>
          <p:nvPr/>
        </p:nvSpPr>
        <p:spPr>
          <a:xfrm>
            <a:off x="115976" y="6064785"/>
            <a:ext cx="4214567" cy="461665"/>
          </a:xfrm>
          <a:prstGeom prst="rect">
            <a:avLst/>
          </a:prstGeom>
          <a:noFill/>
        </p:spPr>
        <p:txBody>
          <a:bodyPr wrap="square">
            <a:spAutoFit/>
          </a:bodyPr>
          <a:lstStyle/>
          <a:p>
            <a:r>
              <a:rPr lang="es-PE" sz="1200" dirty="0">
                <a:latin typeface="Segoe UI Light" panose="020B0502040204020203" pitchFamily="34" charset="0"/>
                <a:cs typeface="Segoe UI Light" panose="020B0502040204020203" pitchFamily="34" charset="0"/>
              </a:rPr>
              <a:t>https://towardsdatascience.com/evaluate-topic-model-in-python-latent-dirichlet-allocation-lda-7d57484bb5d0</a:t>
            </a:r>
          </a:p>
        </p:txBody>
      </p:sp>
      <p:sp>
        <p:nvSpPr>
          <p:cNvPr id="50" name="Elipse 49">
            <a:extLst>
              <a:ext uri="{FF2B5EF4-FFF2-40B4-BE49-F238E27FC236}">
                <a16:creationId xmlns:a16="http://schemas.microsoft.com/office/drawing/2014/main" id="{3E81DC2A-3C9B-4C83-BB04-88A9D049F3F2}"/>
              </a:ext>
            </a:extLst>
          </p:cNvPr>
          <p:cNvSpPr/>
          <p:nvPr/>
        </p:nvSpPr>
        <p:spPr>
          <a:xfrm>
            <a:off x="597216" y="1716296"/>
            <a:ext cx="432000" cy="432000"/>
          </a:xfrm>
          <a:prstGeom prst="ellipse">
            <a:avLst/>
          </a:prstGeom>
          <a:solidFill>
            <a:schemeClr val="accent5">
              <a:lumMod val="5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latin typeface="Segoe UI Light" panose="020B0502040204020203" pitchFamily="34" charset="0"/>
                <a:cs typeface="Segoe UI Light" panose="020B0502040204020203" pitchFamily="34" charset="0"/>
              </a:rPr>
              <a:t>1</a:t>
            </a:r>
          </a:p>
        </p:txBody>
      </p:sp>
      <p:sp>
        <p:nvSpPr>
          <p:cNvPr id="51" name="Elipse 50">
            <a:extLst>
              <a:ext uri="{FF2B5EF4-FFF2-40B4-BE49-F238E27FC236}">
                <a16:creationId xmlns:a16="http://schemas.microsoft.com/office/drawing/2014/main" id="{0D7BC762-B2A1-47D7-AA13-466EF0D82458}"/>
              </a:ext>
            </a:extLst>
          </p:cNvPr>
          <p:cNvSpPr/>
          <p:nvPr/>
        </p:nvSpPr>
        <p:spPr>
          <a:xfrm>
            <a:off x="597216" y="2436289"/>
            <a:ext cx="432000" cy="432000"/>
          </a:xfrm>
          <a:prstGeom prst="ellipse">
            <a:avLst/>
          </a:prstGeom>
          <a:solidFill>
            <a:schemeClr val="accent5">
              <a:lumMod val="5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latin typeface="Segoe UI Light" panose="020B0502040204020203" pitchFamily="34" charset="0"/>
                <a:cs typeface="Segoe UI Light" panose="020B0502040204020203" pitchFamily="34" charset="0"/>
              </a:rPr>
              <a:t>2</a:t>
            </a:r>
          </a:p>
        </p:txBody>
      </p:sp>
      <p:sp>
        <p:nvSpPr>
          <p:cNvPr id="52" name="CuadroTexto 51">
            <a:extLst>
              <a:ext uri="{FF2B5EF4-FFF2-40B4-BE49-F238E27FC236}">
                <a16:creationId xmlns:a16="http://schemas.microsoft.com/office/drawing/2014/main" id="{FAF6D998-1071-457D-924C-0B1571CC0F65}"/>
              </a:ext>
            </a:extLst>
          </p:cNvPr>
          <p:cNvSpPr txBox="1"/>
          <p:nvPr/>
        </p:nvSpPr>
        <p:spPr>
          <a:xfrm>
            <a:off x="1029216" y="1737767"/>
            <a:ext cx="3020270" cy="369332"/>
          </a:xfrm>
          <a:prstGeom prst="rect">
            <a:avLst/>
          </a:prstGeom>
          <a:noFill/>
        </p:spPr>
        <p:txBody>
          <a:bodyPr wrap="square" rtlCol="0">
            <a:spAutoFit/>
          </a:bodyPr>
          <a:lstStyle/>
          <a:p>
            <a:r>
              <a:rPr lang="es-PE" dirty="0">
                <a:latin typeface="Segoe UI Light" panose="020B0502040204020203" pitchFamily="34" charset="0"/>
                <a:cs typeface="Segoe UI Light" panose="020B0502040204020203" pitchFamily="34" charset="0"/>
              </a:rPr>
              <a:t>Determinar el Nro. de Temas</a:t>
            </a:r>
          </a:p>
        </p:txBody>
      </p:sp>
      <p:sp>
        <p:nvSpPr>
          <p:cNvPr id="53" name="CuadroTexto 52">
            <a:extLst>
              <a:ext uri="{FF2B5EF4-FFF2-40B4-BE49-F238E27FC236}">
                <a16:creationId xmlns:a16="http://schemas.microsoft.com/office/drawing/2014/main" id="{9FDAA865-9352-4202-B07D-9917B23A70B8}"/>
              </a:ext>
            </a:extLst>
          </p:cNvPr>
          <p:cNvSpPr txBox="1"/>
          <p:nvPr/>
        </p:nvSpPr>
        <p:spPr>
          <a:xfrm>
            <a:off x="1053441" y="2510125"/>
            <a:ext cx="3468710" cy="369332"/>
          </a:xfrm>
          <a:prstGeom prst="rect">
            <a:avLst/>
          </a:prstGeom>
          <a:noFill/>
        </p:spPr>
        <p:txBody>
          <a:bodyPr wrap="square" rtlCol="0">
            <a:spAutoFit/>
          </a:bodyPr>
          <a:lstStyle/>
          <a:p>
            <a:r>
              <a:rPr lang="es-PE" dirty="0">
                <a:latin typeface="Segoe UI Light" panose="020B0502040204020203" pitchFamily="34" charset="0"/>
                <a:cs typeface="Segoe UI Light" panose="020B0502040204020203" pitchFamily="34" charset="0"/>
              </a:rPr>
              <a:t>Detección de los temas tratados</a:t>
            </a:r>
          </a:p>
        </p:txBody>
      </p:sp>
      <p:pic>
        <p:nvPicPr>
          <p:cNvPr id="58" name="Imagen 57">
            <a:extLst>
              <a:ext uri="{FF2B5EF4-FFF2-40B4-BE49-F238E27FC236}">
                <a16:creationId xmlns:a16="http://schemas.microsoft.com/office/drawing/2014/main" id="{3E158A92-2EE5-4B22-8471-6ED8DF642A1F}"/>
              </a:ext>
            </a:extLst>
          </p:cNvPr>
          <p:cNvPicPr>
            <a:picLocks noChangeAspect="1"/>
          </p:cNvPicPr>
          <p:nvPr/>
        </p:nvPicPr>
        <p:blipFill>
          <a:blip r:embed="rId4"/>
          <a:stretch>
            <a:fillRect/>
          </a:stretch>
        </p:blipFill>
        <p:spPr>
          <a:xfrm>
            <a:off x="8576534" y="1085154"/>
            <a:ext cx="3162300" cy="2124075"/>
          </a:xfrm>
          <a:prstGeom prst="rect">
            <a:avLst/>
          </a:prstGeom>
        </p:spPr>
      </p:pic>
      <p:sp>
        <p:nvSpPr>
          <p:cNvPr id="59" name="Rectángulo 58">
            <a:extLst>
              <a:ext uri="{FF2B5EF4-FFF2-40B4-BE49-F238E27FC236}">
                <a16:creationId xmlns:a16="http://schemas.microsoft.com/office/drawing/2014/main" id="{76D9BFAF-58DA-4259-8504-27921A53DC9D}"/>
              </a:ext>
            </a:extLst>
          </p:cNvPr>
          <p:cNvSpPr/>
          <p:nvPr/>
        </p:nvSpPr>
        <p:spPr>
          <a:xfrm>
            <a:off x="10566400" y="1118580"/>
            <a:ext cx="174171" cy="20165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0" name="CuadroTexto 59">
            <a:extLst>
              <a:ext uri="{FF2B5EF4-FFF2-40B4-BE49-F238E27FC236}">
                <a16:creationId xmlns:a16="http://schemas.microsoft.com/office/drawing/2014/main" id="{63247BAC-C724-4611-9FCF-531203B358A1}"/>
              </a:ext>
            </a:extLst>
          </p:cNvPr>
          <p:cNvSpPr txBox="1"/>
          <p:nvPr/>
        </p:nvSpPr>
        <p:spPr>
          <a:xfrm>
            <a:off x="5663090" y="1389345"/>
            <a:ext cx="2460466" cy="646331"/>
          </a:xfrm>
          <a:prstGeom prst="rect">
            <a:avLst/>
          </a:prstGeom>
          <a:noFill/>
        </p:spPr>
        <p:txBody>
          <a:bodyPr wrap="square" rtlCol="0">
            <a:spAutoFit/>
          </a:bodyPr>
          <a:lstStyle/>
          <a:p>
            <a:r>
              <a:rPr lang="es-PE" dirty="0"/>
              <a:t>Cálculo de la coherencia</a:t>
            </a:r>
          </a:p>
          <a:p>
            <a:r>
              <a:rPr lang="es-PE" dirty="0"/>
              <a:t>Evaluado: 02 a 20</a:t>
            </a:r>
          </a:p>
        </p:txBody>
      </p:sp>
      <p:sp>
        <p:nvSpPr>
          <p:cNvPr id="61" name="CuadroTexto 60">
            <a:extLst>
              <a:ext uri="{FF2B5EF4-FFF2-40B4-BE49-F238E27FC236}">
                <a16:creationId xmlns:a16="http://schemas.microsoft.com/office/drawing/2014/main" id="{565C8F6E-70FD-478D-A02C-B7098A10C69E}"/>
              </a:ext>
            </a:extLst>
          </p:cNvPr>
          <p:cNvSpPr txBox="1"/>
          <p:nvPr/>
        </p:nvSpPr>
        <p:spPr>
          <a:xfrm>
            <a:off x="5663090" y="2327463"/>
            <a:ext cx="2460466" cy="738664"/>
          </a:xfrm>
          <a:prstGeom prst="rect">
            <a:avLst/>
          </a:prstGeom>
          <a:noFill/>
        </p:spPr>
        <p:txBody>
          <a:bodyPr wrap="square" rtlCol="0">
            <a:spAutoFit/>
          </a:bodyPr>
          <a:lstStyle/>
          <a:p>
            <a:r>
              <a:rPr lang="es-PE" dirty="0"/>
              <a:t>Mayor Coherencia:</a:t>
            </a:r>
          </a:p>
          <a:p>
            <a:r>
              <a:rPr lang="es-PE" sz="2400" dirty="0"/>
              <a:t>12 </a:t>
            </a:r>
            <a:r>
              <a:rPr lang="es-PE" dirty="0"/>
              <a:t>temas</a:t>
            </a:r>
          </a:p>
        </p:txBody>
      </p:sp>
      <p:cxnSp>
        <p:nvCxnSpPr>
          <p:cNvPr id="62" name="Conector recto 61">
            <a:extLst>
              <a:ext uri="{FF2B5EF4-FFF2-40B4-BE49-F238E27FC236}">
                <a16:creationId xmlns:a16="http://schemas.microsoft.com/office/drawing/2014/main" id="{EF1DF499-39DF-4316-BDEC-27E021B4AB56}"/>
              </a:ext>
            </a:extLst>
          </p:cNvPr>
          <p:cNvCxnSpPr/>
          <p:nvPr/>
        </p:nvCxnSpPr>
        <p:spPr>
          <a:xfrm>
            <a:off x="4592640" y="1353438"/>
            <a:ext cx="0" cy="5108357"/>
          </a:xfrm>
          <a:prstGeom prst="line">
            <a:avLst/>
          </a:prstGeom>
        </p:spPr>
        <p:style>
          <a:lnRef idx="1">
            <a:schemeClr val="accent1"/>
          </a:lnRef>
          <a:fillRef idx="0">
            <a:schemeClr val="accent1"/>
          </a:fillRef>
          <a:effectRef idx="0">
            <a:schemeClr val="accent1"/>
          </a:effectRef>
          <a:fontRef idx="minor">
            <a:schemeClr val="tx1"/>
          </a:fontRef>
        </p:style>
      </p:cxnSp>
      <p:sp>
        <p:nvSpPr>
          <p:cNvPr id="64" name="CuadroTexto 63">
            <a:extLst>
              <a:ext uri="{FF2B5EF4-FFF2-40B4-BE49-F238E27FC236}">
                <a16:creationId xmlns:a16="http://schemas.microsoft.com/office/drawing/2014/main" id="{F759FD05-CFAB-4ACD-897A-D987C082666A}"/>
              </a:ext>
            </a:extLst>
          </p:cNvPr>
          <p:cNvSpPr txBox="1"/>
          <p:nvPr/>
        </p:nvSpPr>
        <p:spPr>
          <a:xfrm>
            <a:off x="5789891" y="580360"/>
            <a:ext cx="2206864" cy="461665"/>
          </a:xfrm>
          <a:prstGeom prst="rect">
            <a:avLst/>
          </a:prstGeom>
          <a:noFill/>
        </p:spPr>
        <p:txBody>
          <a:bodyPr wrap="square" rtlCol="0">
            <a:spAutoFit/>
          </a:bodyPr>
          <a:lstStyle/>
          <a:p>
            <a:r>
              <a:rPr lang="es-PE" sz="2400" b="1" dirty="0"/>
              <a:t>Nro. de Temas</a:t>
            </a:r>
          </a:p>
        </p:txBody>
      </p:sp>
      <p:sp>
        <p:nvSpPr>
          <p:cNvPr id="66" name="CuadroTexto 65">
            <a:extLst>
              <a:ext uri="{FF2B5EF4-FFF2-40B4-BE49-F238E27FC236}">
                <a16:creationId xmlns:a16="http://schemas.microsoft.com/office/drawing/2014/main" id="{862A0865-AC1B-44C8-BFBE-5BEE6EA5705D}"/>
              </a:ext>
            </a:extLst>
          </p:cNvPr>
          <p:cNvSpPr txBox="1"/>
          <p:nvPr/>
        </p:nvSpPr>
        <p:spPr>
          <a:xfrm>
            <a:off x="5464742" y="3973288"/>
            <a:ext cx="3103688" cy="461665"/>
          </a:xfrm>
          <a:prstGeom prst="rect">
            <a:avLst/>
          </a:prstGeom>
          <a:noFill/>
        </p:spPr>
        <p:txBody>
          <a:bodyPr wrap="square" rtlCol="0">
            <a:spAutoFit/>
          </a:bodyPr>
          <a:lstStyle/>
          <a:p>
            <a:pPr algn="ctr"/>
            <a:r>
              <a:rPr lang="es-PE" sz="2400" b="1" dirty="0"/>
              <a:t>Detección de Temas</a:t>
            </a:r>
          </a:p>
        </p:txBody>
      </p:sp>
      <p:sp>
        <p:nvSpPr>
          <p:cNvPr id="68" name="CuadroTexto 67">
            <a:extLst>
              <a:ext uri="{FF2B5EF4-FFF2-40B4-BE49-F238E27FC236}">
                <a16:creationId xmlns:a16="http://schemas.microsoft.com/office/drawing/2014/main" id="{CA0C5D5B-F81E-42E8-8B7D-6835727DFE11}"/>
              </a:ext>
            </a:extLst>
          </p:cNvPr>
          <p:cNvSpPr txBox="1"/>
          <p:nvPr/>
        </p:nvSpPr>
        <p:spPr>
          <a:xfrm>
            <a:off x="-41236" y="3711201"/>
            <a:ext cx="4633873" cy="369332"/>
          </a:xfrm>
          <a:prstGeom prst="rect">
            <a:avLst/>
          </a:prstGeom>
          <a:noFill/>
        </p:spPr>
        <p:txBody>
          <a:bodyPr wrap="square">
            <a:spAutoFit/>
          </a:bodyPr>
          <a:lstStyle/>
          <a:p>
            <a:pPr algn="ctr"/>
            <a:r>
              <a:rPr kumimoji="0" lang="es-ES" altLang="es-PE" sz="1800" b="1" i="0" u="sng" strike="noStrike" cap="none" normalizeH="0" baseline="0" dirty="0">
                <a:ln>
                  <a:noFill/>
                </a:ln>
                <a:solidFill>
                  <a:schemeClr val="tx1">
                    <a:lumMod val="85000"/>
                    <a:lumOff val="15000"/>
                  </a:schemeClr>
                </a:solidFill>
                <a:effectLst/>
                <a:latin typeface="Segoe UI Light" panose="020B0502040204020203" pitchFamily="34" charset="0"/>
                <a:cs typeface="Segoe UI Light" panose="020B0502040204020203" pitchFamily="34" charset="0"/>
              </a:rPr>
              <a:t>Determinación de Temas x Coherencia</a:t>
            </a:r>
            <a:endParaRPr lang="es-PE" b="1" u="sng" dirty="0"/>
          </a:p>
        </p:txBody>
      </p:sp>
      <p:sp>
        <p:nvSpPr>
          <p:cNvPr id="69" name="CuadroTexto 68">
            <a:extLst>
              <a:ext uri="{FF2B5EF4-FFF2-40B4-BE49-F238E27FC236}">
                <a16:creationId xmlns:a16="http://schemas.microsoft.com/office/drawing/2014/main" id="{AA587E2E-C0AA-457E-BAF6-0744C4370927}"/>
              </a:ext>
            </a:extLst>
          </p:cNvPr>
          <p:cNvSpPr txBox="1"/>
          <p:nvPr/>
        </p:nvSpPr>
        <p:spPr>
          <a:xfrm>
            <a:off x="-62350" y="1162810"/>
            <a:ext cx="4633873" cy="369332"/>
          </a:xfrm>
          <a:prstGeom prst="rect">
            <a:avLst/>
          </a:prstGeom>
          <a:noFill/>
        </p:spPr>
        <p:txBody>
          <a:bodyPr wrap="square">
            <a:spAutoFit/>
          </a:bodyPr>
          <a:lstStyle/>
          <a:p>
            <a:pPr algn="ctr"/>
            <a:r>
              <a:rPr lang="es-ES" b="1" dirty="0">
                <a:solidFill>
                  <a:schemeClr val="tx1">
                    <a:lumMod val="85000"/>
                    <a:lumOff val="15000"/>
                  </a:schemeClr>
                </a:solidFill>
                <a:latin typeface="Segoe UI Light" panose="020B0502040204020203" pitchFamily="34" charset="0"/>
                <a:cs typeface="Segoe UI Light" panose="020B0502040204020203" pitchFamily="34" charset="0"/>
              </a:rPr>
              <a:t>Pasos Seguidos</a:t>
            </a:r>
            <a:endParaRPr lang="es-PE" b="1" dirty="0"/>
          </a:p>
        </p:txBody>
      </p:sp>
      <p:sp>
        <p:nvSpPr>
          <p:cNvPr id="70" name="Elipse 69">
            <a:extLst>
              <a:ext uri="{FF2B5EF4-FFF2-40B4-BE49-F238E27FC236}">
                <a16:creationId xmlns:a16="http://schemas.microsoft.com/office/drawing/2014/main" id="{7DEE8B0A-933C-48D6-9AF0-09EC414A1459}"/>
              </a:ext>
            </a:extLst>
          </p:cNvPr>
          <p:cNvSpPr/>
          <p:nvPr/>
        </p:nvSpPr>
        <p:spPr>
          <a:xfrm>
            <a:off x="5154423" y="628909"/>
            <a:ext cx="432000" cy="432000"/>
          </a:xfrm>
          <a:prstGeom prst="ellipse">
            <a:avLst/>
          </a:prstGeom>
          <a:solidFill>
            <a:schemeClr val="accent5">
              <a:lumMod val="5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latin typeface="Segoe UI Light" panose="020B0502040204020203" pitchFamily="34" charset="0"/>
                <a:cs typeface="Segoe UI Light" panose="020B0502040204020203" pitchFamily="34" charset="0"/>
              </a:rPr>
              <a:t>1</a:t>
            </a:r>
          </a:p>
        </p:txBody>
      </p:sp>
      <p:sp>
        <p:nvSpPr>
          <p:cNvPr id="71" name="Elipse 70">
            <a:extLst>
              <a:ext uri="{FF2B5EF4-FFF2-40B4-BE49-F238E27FC236}">
                <a16:creationId xmlns:a16="http://schemas.microsoft.com/office/drawing/2014/main" id="{7FC3C2A9-B510-4CB9-8AC7-7B250EEB081C}"/>
              </a:ext>
            </a:extLst>
          </p:cNvPr>
          <p:cNvSpPr/>
          <p:nvPr/>
        </p:nvSpPr>
        <p:spPr>
          <a:xfrm>
            <a:off x="5032742" y="4032471"/>
            <a:ext cx="432000" cy="432000"/>
          </a:xfrm>
          <a:prstGeom prst="ellipse">
            <a:avLst/>
          </a:prstGeom>
          <a:solidFill>
            <a:schemeClr val="accent5">
              <a:lumMod val="5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latin typeface="Segoe UI Light" panose="020B0502040204020203" pitchFamily="34" charset="0"/>
                <a:cs typeface="Segoe UI Light" panose="020B0502040204020203" pitchFamily="34" charset="0"/>
              </a:rPr>
              <a:t>2</a:t>
            </a:r>
          </a:p>
        </p:txBody>
      </p:sp>
      <p:sp>
        <p:nvSpPr>
          <p:cNvPr id="72" name="Rectángulo 71">
            <a:extLst>
              <a:ext uri="{FF2B5EF4-FFF2-40B4-BE49-F238E27FC236}">
                <a16:creationId xmlns:a16="http://schemas.microsoft.com/office/drawing/2014/main" id="{617E1D4E-3420-44B9-A2EE-A0C0C18A040E}"/>
              </a:ext>
            </a:extLst>
          </p:cNvPr>
          <p:cNvSpPr/>
          <p:nvPr/>
        </p:nvSpPr>
        <p:spPr>
          <a:xfrm>
            <a:off x="115976" y="4335184"/>
            <a:ext cx="4214567" cy="1575380"/>
          </a:xfrm>
          <a:prstGeom prst="rect">
            <a:avLst/>
          </a:prstGeom>
          <a:noFill/>
          <a:ln>
            <a:solidFill>
              <a:schemeClr val="accent6">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765736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668BCB0D-6A19-4460-A12E-137010EC4AA6}"/>
              </a:ext>
            </a:extLst>
          </p:cNvPr>
          <p:cNvSpPr/>
          <p:nvPr/>
        </p:nvSpPr>
        <p:spPr>
          <a:xfrm>
            <a:off x="5196114" y="1574022"/>
            <a:ext cx="6560457" cy="452754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4" name="Google Shape;66;p2">
            <a:extLst>
              <a:ext uri="{FF2B5EF4-FFF2-40B4-BE49-F238E27FC236}">
                <a16:creationId xmlns:a16="http://schemas.microsoft.com/office/drawing/2014/main" id="{CEC417FD-BFF2-4E47-A4A4-53F128141C6A}"/>
              </a:ext>
            </a:extLst>
          </p:cNvPr>
          <p:cNvSpPr txBox="1">
            <a:spLocks/>
          </p:cNvSpPr>
          <p:nvPr/>
        </p:nvSpPr>
        <p:spPr>
          <a:xfrm>
            <a:off x="261851" y="0"/>
            <a:ext cx="8520600" cy="479879"/>
          </a:xfrm>
          <a:prstGeom prst="rect">
            <a:avLst/>
          </a:prstGeom>
          <a:noFill/>
          <a:ln>
            <a:noFill/>
          </a:ln>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buSzPct val="111111"/>
            </a:pPr>
            <a:r>
              <a:rPr lang="es-PE" sz="2400" b="1" dirty="0"/>
              <a:t>Aplicación de LDA para el </a:t>
            </a:r>
            <a:r>
              <a:rPr lang="es-PE" sz="2400" b="1" dirty="0" err="1"/>
              <a:t>topic</a:t>
            </a:r>
            <a:r>
              <a:rPr lang="es-PE" sz="2400" b="1" dirty="0"/>
              <a:t> </a:t>
            </a:r>
            <a:r>
              <a:rPr lang="es-PE" sz="2400" b="1" dirty="0" err="1"/>
              <a:t>modeling</a:t>
            </a:r>
            <a:endParaRPr lang="es-PE" sz="2400" b="1" dirty="0"/>
          </a:p>
        </p:txBody>
      </p:sp>
      <p:cxnSp>
        <p:nvCxnSpPr>
          <p:cNvPr id="11" name="Google Shape;67;p2">
            <a:extLst>
              <a:ext uri="{FF2B5EF4-FFF2-40B4-BE49-F238E27FC236}">
                <a16:creationId xmlns:a16="http://schemas.microsoft.com/office/drawing/2014/main" id="{B96507F8-8EB3-4D7D-81AE-259D3C4D47E2}"/>
              </a:ext>
            </a:extLst>
          </p:cNvPr>
          <p:cNvCxnSpPr>
            <a:cxnSpLocks/>
          </p:cNvCxnSpPr>
          <p:nvPr/>
        </p:nvCxnSpPr>
        <p:spPr>
          <a:xfrm>
            <a:off x="311700" y="525872"/>
            <a:ext cx="11575500" cy="0"/>
          </a:xfrm>
          <a:prstGeom prst="straightConnector1">
            <a:avLst/>
          </a:prstGeom>
          <a:noFill/>
          <a:ln w="9525" cap="flat" cmpd="sng">
            <a:solidFill>
              <a:srgbClr val="005828"/>
            </a:solidFill>
            <a:prstDash val="solid"/>
            <a:round/>
            <a:headEnd type="none" w="sm" len="sm"/>
            <a:tailEnd type="none" w="sm" len="sm"/>
          </a:ln>
          <a:effectLst>
            <a:outerShdw blurRad="50800" dist="38100" dir="2700000" algn="tl" rotWithShape="0">
              <a:srgbClr val="000000">
                <a:alpha val="40000"/>
              </a:srgbClr>
            </a:outerShdw>
          </a:effectLst>
        </p:spPr>
      </p:cxnSp>
      <p:pic>
        <p:nvPicPr>
          <p:cNvPr id="42" name="Imagen 41">
            <a:extLst>
              <a:ext uri="{FF2B5EF4-FFF2-40B4-BE49-F238E27FC236}">
                <a16:creationId xmlns:a16="http://schemas.microsoft.com/office/drawing/2014/main" id="{975C8D18-8571-49EE-BE42-C797C37BD4F4}"/>
              </a:ext>
            </a:extLst>
          </p:cNvPr>
          <p:cNvPicPr>
            <a:picLocks noChangeAspect="1"/>
          </p:cNvPicPr>
          <p:nvPr/>
        </p:nvPicPr>
        <p:blipFill rotWithShape="1">
          <a:blip r:embed="rId2">
            <a:clrChange>
              <a:clrFrom>
                <a:srgbClr val="FFFFFF"/>
              </a:clrFrom>
              <a:clrTo>
                <a:srgbClr val="FFFFFF">
                  <a:alpha val="0"/>
                </a:srgbClr>
              </a:clrTo>
            </a:clrChange>
          </a:blip>
          <a:srcRect l="17545" t="14857" r="15738" b="13416"/>
          <a:stretch/>
        </p:blipFill>
        <p:spPr>
          <a:xfrm>
            <a:off x="3657598" y="589257"/>
            <a:ext cx="1432379" cy="892641"/>
          </a:xfrm>
          <a:prstGeom prst="rect">
            <a:avLst/>
          </a:prstGeom>
        </p:spPr>
      </p:pic>
      <p:sp>
        <p:nvSpPr>
          <p:cNvPr id="32" name="CuadroTexto 31">
            <a:extLst>
              <a:ext uri="{FF2B5EF4-FFF2-40B4-BE49-F238E27FC236}">
                <a16:creationId xmlns:a16="http://schemas.microsoft.com/office/drawing/2014/main" id="{1CB9FF37-6EE6-4911-A5D2-E8564B405952}"/>
              </a:ext>
            </a:extLst>
          </p:cNvPr>
          <p:cNvSpPr txBox="1"/>
          <p:nvPr/>
        </p:nvSpPr>
        <p:spPr>
          <a:xfrm>
            <a:off x="155121" y="1574022"/>
            <a:ext cx="5341256" cy="5262979"/>
          </a:xfrm>
          <a:prstGeom prst="rect">
            <a:avLst/>
          </a:prstGeom>
          <a:noFill/>
        </p:spPr>
        <p:txBody>
          <a:bodyPr wrap="square">
            <a:spAutoFit/>
          </a:bodyPr>
          <a:lstStyle/>
          <a:p>
            <a:r>
              <a:rPr lang="es-PE" sz="1400" b="1" dirty="0" err="1">
                <a:solidFill>
                  <a:schemeClr val="accent2">
                    <a:lumMod val="75000"/>
                  </a:schemeClr>
                </a:solidFill>
              </a:rPr>
              <a:t>Topic</a:t>
            </a:r>
            <a:r>
              <a:rPr lang="es-PE" sz="1400" b="1" dirty="0">
                <a:solidFill>
                  <a:schemeClr val="accent2">
                    <a:lumMod val="75000"/>
                  </a:schemeClr>
                </a:solidFill>
              </a:rPr>
              <a:t> 0:</a:t>
            </a:r>
          </a:p>
          <a:p>
            <a:r>
              <a:rPr lang="es-PE" sz="1400" dirty="0">
                <a:solidFill>
                  <a:schemeClr val="bg2">
                    <a:lumMod val="25000"/>
                  </a:schemeClr>
                </a:solidFill>
              </a:rPr>
              <a:t>documento </a:t>
            </a:r>
            <a:r>
              <a:rPr lang="es-PE" sz="1400" dirty="0" err="1">
                <a:solidFill>
                  <a:schemeClr val="bg2">
                    <a:lumMod val="25000"/>
                  </a:schemeClr>
                </a:solidFill>
              </a:rPr>
              <a:t>cluster</a:t>
            </a:r>
            <a:r>
              <a:rPr lang="es-PE" sz="1400" dirty="0">
                <a:solidFill>
                  <a:schemeClr val="bg2">
                    <a:lumMod val="25000"/>
                  </a:schemeClr>
                </a:solidFill>
              </a:rPr>
              <a:t> término difuso </a:t>
            </a:r>
            <a:r>
              <a:rPr lang="es-PE" sz="1400" dirty="0" err="1">
                <a:solidFill>
                  <a:schemeClr val="bg2">
                    <a:lumMod val="25000"/>
                  </a:schemeClr>
                </a:solidFill>
              </a:rPr>
              <a:t>clustering</a:t>
            </a:r>
            <a:endParaRPr lang="es-PE" sz="1400" dirty="0">
              <a:solidFill>
                <a:schemeClr val="bg2">
                  <a:lumMod val="25000"/>
                </a:schemeClr>
              </a:solidFill>
            </a:endParaRPr>
          </a:p>
          <a:p>
            <a:r>
              <a:rPr lang="es-PE" sz="1400" b="1" dirty="0" err="1">
                <a:solidFill>
                  <a:schemeClr val="accent2">
                    <a:lumMod val="75000"/>
                  </a:schemeClr>
                </a:solidFill>
              </a:rPr>
              <a:t>Topic</a:t>
            </a:r>
            <a:r>
              <a:rPr lang="es-PE" sz="1400" b="1" dirty="0">
                <a:solidFill>
                  <a:schemeClr val="accent2">
                    <a:lumMod val="75000"/>
                  </a:schemeClr>
                </a:solidFill>
              </a:rPr>
              <a:t> 1:</a:t>
            </a:r>
          </a:p>
          <a:p>
            <a:r>
              <a:rPr lang="es-PE" sz="1400" dirty="0" err="1">
                <a:solidFill>
                  <a:schemeClr val="bg2">
                    <a:lumMod val="25000"/>
                  </a:schemeClr>
                </a:solidFill>
              </a:rPr>
              <a:t>cluster</a:t>
            </a:r>
            <a:r>
              <a:rPr lang="es-PE" sz="1400" dirty="0">
                <a:solidFill>
                  <a:schemeClr val="bg2">
                    <a:lumMod val="25000"/>
                  </a:schemeClr>
                </a:solidFill>
              </a:rPr>
              <a:t> empresa destino turístico negocio</a:t>
            </a:r>
          </a:p>
          <a:p>
            <a:r>
              <a:rPr lang="es-PE" sz="1400" b="1" dirty="0" err="1">
                <a:solidFill>
                  <a:schemeClr val="accent2">
                    <a:lumMod val="75000"/>
                  </a:schemeClr>
                </a:solidFill>
              </a:rPr>
              <a:t>Topic</a:t>
            </a:r>
            <a:r>
              <a:rPr lang="es-PE" sz="1400" b="1" dirty="0">
                <a:solidFill>
                  <a:schemeClr val="accent2">
                    <a:lumMod val="75000"/>
                  </a:schemeClr>
                </a:solidFill>
              </a:rPr>
              <a:t> 2:</a:t>
            </a:r>
          </a:p>
          <a:p>
            <a:r>
              <a:rPr lang="es-PE" sz="1400" dirty="0" err="1">
                <a:solidFill>
                  <a:schemeClr val="bg2">
                    <a:lumMod val="25000"/>
                  </a:schemeClr>
                </a:solidFill>
              </a:rPr>
              <a:t>tripadvisor</a:t>
            </a:r>
            <a:r>
              <a:rPr lang="es-PE" sz="1400" dirty="0">
                <a:solidFill>
                  <a:schemeClr val="bg2">
                    <a:lumMod val="25000"/>
                  </a:schemeClr>
                </a:solidFill>
              </a:rPr>
              <a:t> ranking hotel posición red</a:t>
            </a:r>
          </a:p>
          <a:p>
            <a:r>
              <a:rPr lang="es-PE" sz="1400" b="1" dirty="0" err="1">
                <a:solidFill>
                  <a:schemeClr val="bg2">
                    <a:lumMod val="25000"/>
                  </a:schemeClr>
                </a:solidFill>
              </a:rPr>
              <a:t>Topic</a:t>
            </a:r>
            <a:r>
              <a:rPr lang="es-PE" sz="1400" b="1" dirty="0">
                <a:solidFill>
                  <a:schemeClr val="bg2">
                    <a:lumMod val="25000"/>
                  </a:schemeClr>
                </a:solidFill>
              </a:rPr>
              <a:t> 3:</a:t>
            </a:r>
          </a:p>
          <a:p>
            <a:r>
              <a:rPr lang="es-PE" sz="1400" dirty="0">
                <a:solidFill>
                  <a:schemeClr val="bg2">
                    <a:lumMod val="25000"/>
                  </a:schemeClr>
                </a:solidFill>
              </a:rPr>
              <a:t>dato resultado poder cada trabajo</a:t>
            </a:r>
          </a:p>
          <a:p>
            <a:r>
              <a:rPr lang="es-PE" sz="1400" b="1" dirty="0" err="1">
                <a:solidFill>
                  <a:schemeClr val="bg2">
                    <a:lumMod val="25000"/>
                  </a:schemeClr>
                </a:solidFill>
              </a:rPr>
              <a:t>Topic</a:t>
            </a:r>
            <a:r>
              <a:rPr lang="es-PE" sz="1400" b="1" dirty="0">
                <a:solidFill>
                  <a:schemeClr val="bg2">
                    <a:lumMod val="25000"/>
                  </a:schemeClr>
                </a:solidFill>
              </a:rPr>
              <a:t> 4:</a:t>
            </a:r>
          </a:p>
          <a:p>
            <a:r>
              <a:rPr lang="es-PE" sz="1400" dirty="0">
                <a:solidFill>
                  <a:schemeClr val="bg2">
                    <a:lumMod val="25000"/>
                  </a:schemeClr>
                </a:solidFill>
              </a:rPr>
              <a:t>documento resultado término número difuso</a:t>
            </a:r>
          </a:p>
          <a:p>
            <a:r>
              <a:rPr lang="es-PE" sz="1400" b="1" dirty="0" err="1">
                <a:solidFill>
                  <a:schemeClr val="bg2">
                    <a:lumMod val="25000"/>
                  </a:schemeClr>
                </a:solidFill>
              </a:rPr>
              <a:t>Topic</a:t>
            </a:r>
            <a:r>
              <a:rPr lang="es-PE" sz="1400" b="1" dirty="0">
                <a:solidFill>
                  <a:schemeClr val="bg2">
                    <a:lumMod val="25000"/>
                  </a:schemeClr>
                </a:solidFill>
              </a:rPr>
              <a:t> 5:</a:t>
            </a:r>
          </a:p>
          <a:p>
            <a:r>
              <a:rPr lang="es-PE" sz="1400" dirty="0" err="1">
                <a:solidFill>
                  <a:schemeClr val="bg2">
                    <a:lumMod val="25000"/>
                  </a:schemeClr>
                </a:solidFill>
              </a:rPr>
              <a:t>rna</a:t>
            </a:r>
            <a:r>
              <a:rPr lang="es-PE" sz="1400" dirty="0">
                <a:solidFill>
                  <a:schemeClr val="bg2">
                    <a:lumMod val="25000"/>
                  </a:schemeClr>
                </a:solidFill>
              </a:rPr>
              <a:t> virtual problema red dato</a:t>
            </a:r>
          </a:p>
          <a:p>
            <a:r>
              <a:rPr lang="es-PE" sz="1400" b="1" dirty="0" err="1">
                <a:solidFill>
                  <a:schemeClr val="bg2">
                    <a:lumMod val="25000"/>
                  </a:schemeClr>
                </a:solidFill>
              </a:rPr>
              <a:t>Topic</a:t>
            </a:r>
            <a:r>
              <a:rPr lang="es-PE" sz="1400" b="1" dirty="0">
                <a:solidFill>
                  <a:schemeClr val="bg2">
                    <a:lumMod val="25000"/>
                  </a:schemeClr>
                </a:solidFill>
              </a:rPr>
              <a:t> 6:</a:t>
            </a:r>
          </a:p>
          <a:p>
            <a:r>
              <a:rPr lang="es-PE" sz="1400" dirty="0">
                <a:solidFill>
                  <a:schemeClr val="bg2">
                    <a:lumMod val="25000"/>
                  </a:schemeClr>
                </a:solidFill>
              </a:rPr>
              <a:t>evolutivo predicción </a:t>
            </a:r>
            <a:r>
              <a:rPr lang="es-PE" sz="1400" dirty="0" err="1">
                <a:solidFill>
                  <a:schemeClr val="bg2">
                    <a:lumMod val="25000"/>
                  </a:schemeClr>
                </a:solidFill>
              </a:rPr>
              <a:t>productosservicios</a:t>
            </a:r>
            <a:r>
              <a:rPr lang="es-PE" sz="1400" dirty="0">
                <a:solidFill>
                  <a:schemeClr val="bg2">
                    <a:lumMod val="25000"/>
                  </a:schemeClr>
                </a:solidFill>
              </a:rPr>
              <a:t> analizar utilización</a:t>
            </a:r>
          </a:p>
          <a:p>
            <a:r>
              <a:rPr lang="es-PE" sz="1400" b="1" dirty="0" err="1">
                <a:solidFill>
                  <a:schemeClr val="accent2">
                    <a:lumMod val="75000"/>
                  </a:schemeClr>
                </a:solidFill>
              </a:rPr>
              <a:t>Topic</a:t>
            </a:r>
            <a:r>
              <a:rPr lang="es-PE" sz="1400" b="1" dirty="0">
                <a:solidFill>
                  <a:schemeClr val="accent2">
                    <a:lumMod val="75000"/>
                  </a:schemeClr>
                </a:solidFill>
              </a:rPr>
              <a:t> 7:</a:t>
            </a:r>
          </a:p>
          <a:p>
            <a:r>
              <a:rPr lang="es-PE" sz="1400" dirty="0">
                <a:solidFill>
                  <a:schemeClr val="bg2">
                    <a:lumMod val="25000"/>
                  </a:schemeClr>
                </a:solidFill>
              </a:rPr>
              <a:t>resultado valor aspecto cada elemento</a:t>
            </a:r>
          </a:p>
          <a:p>
            <a:r>
              <a:rPr lang="es-PE" sz="1400" b="1" dirty="0" err="1">
                <a:solidFill>
                  <a:schemeClr val="bg2">
                    <a:lumMod val="25000"/>
                  </a:schemeClr>
                </a:solidFill>
              </a:rPr>
              <a:t>Topic</a:t>
            </a:r>
            <a:r>
              <a:rPr lang="es-PE" sz="1400" b="1" dirty="0">
                <a:solidFill>
                  <a:schemeClr val="bg2">
                    <a:lumMod val="25000"/>
                  </a:schemeClr>
                </a:solidFill>
              </a:rPr>
              <a:t> 8:</a:t>
            </a:r>
          </a:p>
          <a:p>
            <a:r>
              <a:rPr lang="es-PE" sz="1400" dirty="0">
                <a:solidFill>
                  <a:schemeClr val="bg2">
                    <a:lumMod val="25000"/>
                  </a:schemeClr>
                </a:solidFill>
              </a:rPr>
              <a:t>poder </a:t>
            </a:r>
            <a:r>
              <a:rPr lang="es-PE" sz="1400" dirty="0" err="1">
                <a:solidFill>
                  <a:schemeClr val="bg2">
                    <a:lumMod val="25000"/>
                  </a:schemeClr>
                </a:solidFill>
              </a:rPr>
              <a:t>cluster</a:t>
            </a:r>
            <a:r>
              <a:rPr lang="es-PE" sz="1400" dirty="0">
                <a:solidFill>
                  <a:schemeClr val="bg2">
                    <a:lumMod val="25000"/>
                  </a:schemeClr>
                </a:solidFill>
              </a:rPr>
              <a:t> destino valor clúster</a:t>
            </a:r>
          </a:p>
          <a:p>
            <a:r>
              <a:rPr lang="es-PE" sz="1400" b="1" dirty="0" err="1">
                <a:solidFill>
                  <a:schemeClr val="bg2">
                    <a:lumMod val="25000"/>
                  </a:schemeClr>
                </a:solidFill>
              </a:rPr>
              <a:t>Topic</a:t>
            </a:r>
            <a:r>
              <a:rPr lang="es-PE" sz="1400" b="1" dirty="0">
                <a:solidFill>
                  <a:schemeClr val="bg2">
                    <a:lumMod val="25000"/>
                  </a:schemeClr>
                </a:solidFill>
              </a:rPr>
              <a:t> 9:</a:t>
            </a:r>
          </a:p>
          <a:p>
            <a:r>
              <a:rPr lang="es-PE" sz="1400" dirty="0">
                <a:solidFill>
                  <a:schemeClr val="bg2">
                    <a:lumMod val="25000"/>
                  </a:schemeClr>
                </a:solidFill>
              </a:rPr>
              <a:t>resultado red utilizar algoritmo mercado</a:t>
            </a:r>
          </a:p>
          <a:p>
            <a:r>
              <a:rPr lang="es-PE" sz="1400" b="1" dirty="0" err="1">
                <a:solidFill>
                  <a:schemeClr val="accent2">
                    <a:lumMod val="75000"/>
                  </a:schemeClr>
                </a:solidFill>
              </a:rPr>
              <a:t>Topic</a:t>
            </a:r>
            <a:r>
              <a:rPr lang="es-PE" sz="1400" b="1" dirty="0">
                <a:solidFill>
                  <a:schemeClr val="accent2">
                    <a:lumMod val="75000"/>
                  </a:schemeClr>
                </a:solidFill>
              </a:rPr>
              <a:t> 10:</a:t>
            </a:r>
          </a:p>
          <a:p>
            <a:r>
              <a:rPr lang="es-PE" sz="1400" dirty="0">
                <a:solidFill>
                  <a:schemeClr val="bg2">
                    <a:lumMod val="25000"/>
                  </a:schemeClr>
                </a:solidFill>
              </a:rPr>
              <a:t>modelo red dato algoritmo poder</a:t>
            </a:r>
          </a:p>
          <a:p>
            <a:r>
              <a:rPr lang="es-PE" sz="1400" b="1" dirty="0" err="1">
                <a:solidFill>
                  <a:schemeClr val="accent2">
                    <a:lumMod val="75000"/>
                  </a:schemeClr>
                </a:solidFill>
              </a:rPr>
              <a:t>Topic</a:t>
            </a:r>
            <a:r>
              <a:rPr lang="es-PE" sz="1400" b="1" dirty="0">
                <a:solidFill>
                  <a:schemeClr val="accent2">
                    <a:lumMod val="75000"/>
                  </a:schemeClr>
                </a:solidFill>
              </a:rPr>
              <a:t> 11:</a:t>
            </a:r>
          </a:p>
          <a:p>
            <a:r>
              <a:rPr lang="es-PE" sz="1400" dirty="0">
                <a:solidFill>
                  <a:schemeClr val="bg2">
                    <a:lumMod val="25000"/>
                  </a:schemeClr>
                </a:solidFill>
              </a:rPr>
              <a:t>opinión texto análisis palabra valoración</a:t>
            </a:r>
          </a:p>
        </p:txBody>
      </p:sp>
      <p:pic>
        <p:nvPicPr>
          <p:cNvPr id="7" name="Imagen 6">
            <a:extLst>
              <a:ext uri="{FF2B5EF4-FFF2-40B4-BE49-F238E27FC236}">
                <a16:creationId xmlns:a16="http://schemas.microsoft.com/office/drawing/2014/main" id="{4588C78C-8222-4510-A74C-C0383AFDF0FC}"/>
              </a:ext>
            </a:extLst>
          </p:cNvPr>
          <p:cNvPicPr>
            <a:picLocks noChangeAspect="1"/>
          </p:cNvPicPr>
          <p:nvPr/>
        </p:nvPicPr>
        <p:blipFill>
          <a:blip r:embed="rId3"/>
          <a:stretch>
            <a:fillRect/>
          </a:stretch>
        </p:blipFill>
        <p:spPr>
          <a:xfrm>
            <a:off x="5409292" y="1728008"/>
            <a:ext cx="6134100" cy="4219575"/>
          </a:xfrm>
          <a:prstGeom prst="rect">
            <a:avLst/>
          </a:prstGeom>
        </p:spPr>
      </p:pic>
      <p:sp>
        <p:nvSpPr>
          <p:cNvPr id="35" name="CuadroTexto 34">
            <a:extLst>
              <a:ext uri="{FF2B5EF4-FFF2-40B4-BE49-F238E27FC236}">
                <a16:creationId xmlns:a16="http://schemas.microsoft.com/office/drawing/2014/main" id="{2C1F2C78-49AD-47C9-BEDD-7BD6A564D4FD}"/>
              </a:ext>
            </a:extLst>
          </p:cNvPr>
          <p:cNvSpPr txBox="1"/>
          <p:nvPr/>
        </p:nvSpPr>
        <p:spPr>
          <a:xfrm>
            <a:off x="6465514" y="967654"/>
            <a:ext cx="4633873" cy="369332"/>
          </a:xfrm>
          <a:prstGeom prst="rect">
            <a:avLst/>
          </a:prstGeom>
          <a:noFill/>
        </p:spPr>
        <p:txBody>
          <a:bodyPr wrap="square">
            <a:spAutoFit/>
          </a:bodyPr>
          <a:lstStyle/>
          <a:p>
            <a:pPr algn="ctr"/>
            <a:r>
              <a:rPr kumimoji="0" lang="es-ES" altLang="es-PE" sz="1800" b="1" i="0" u="sng" strike="noStrike" cap="none" normalizeH="0" baseline="0" dirty="0">
                <a:ln>
                  <a:noFill/>
                </a:ln>
                <a:solidFill>
                  <a:schemeClr val="tx1">
                    <a:lumMod val="85000"/>
                    <a:lumOff val="15000"/>
                  </a:schemeClr>
                </a:solidFill>
                <a:effectLst/>
                <a:latin typeface="Segoe UI Light" panose="020B0502040204020203" pitchFamily="34" charset="0"/>
                <a:cs typeface="Segoe UI Light" panose="020B0502040204020203" pitchFamily="34" charset="0"/>
              </a:rPr>
              <a:t>Asignación del principal Tópico a documento</a:t>
            </a:r>
            <a:endParaRPr lang="es-PE" b="1" u="sng" dirty="0"/>
          </a:p>
        </p:txBody>
      </p:sp>
      <p:sp>
        <p:nvSpPr>
          <p:cNvPr id="36" name="CuadroTexto 35">
            <a:extLst>
              <a:ext uri="{FF2B5EF4-FFF2-40B4-BE49-F238E27FC236}">
                <a16:creationId xmlns:a16="http://schemas.microsoft.com/office/drawing/2014/main" id="{09B2C991-3A3C-46BD-8C01-2A3BBB8F72E7}"/>
              </a:ext>
            </a:extLst>
          </p:cNvPr>
          <p:cNvSpPr txBox="1"/>
          <p:nvPr/>
        </p:nvSpPr>
        <p:spPr>
          <a:xfrm>
            <a:off x="-111721" y="828981"/>
            <a:ext cx="3987036" cy="646331"/>
          </a:xfrm>
          <a:prstGeom prst="rect">
            <a:avLst/>
          </a:prstGeom>
          <a:noFill/>
        </p:spPr>
        <p:txBody>
          <a:bodyPr wrap="square">
            <a:spAutoFit/>
          </a:bodyPr>
          <a:lstStyle/>
          <a:p>
            <a:pPr algn="ctr"/>
            <a:r>
              <a:rPr lang="es-ES" b="1" u="sng" dirty="0">
                <a:solidFill>
                  <a:schemeClr val="tx1">
                    <a:lumMod val="85000"/>
                    <a:lumOff val="15000"/>
                  </a:schemeClr>
                </a:solidFill>
                <a:latin typeface="Segoe UI Light" panose="020B0502040204020203" pitchFamily="34" charset="0"/>
                <a:cs typeface="Segoe UI Light" panose="020B0502040204020203" pitchFamily="34" charset="0"/>
              </a:rPr>
              <a:t>Determinación de los Temas en el Corpus</a:t>
            </a:r>
            <a:endParaRPr lang="es-PE" b="1" u="sng" dirty="0"/>
          </a:p>
        </p:txBody>
      </p:sp>
      <p:sp>
        <p:nvSpPr>
          <p:cNvPr id="8" name="CuadroTexto 7">
            <a:extLst>
              <a:ext uri="{FF2B5EF4-FFF2-40B4-BE49-F238E27FC236}">
                <a16:creationId xmlns:a16="http://schemas.microsoft.com/office/drawing/2014/main" id="{7823C871-CA48-4317-8375-5132185333FF}"/>
              </a:ext>
            </a:extLst>
          </p:cNvPr>
          <p:cNvSpPr txBox="1"/>
          <p:nvPr/>
        </p:nvSpPr>
        <p:spPr>
          <a:xfrm>
            <a:off x="5637838" y="6101569"/>
            <a:ext cx="6289223" cy="338554"/>
          </a:xfrm>
          <a:prstGeom prst="rect">
            <a:avLst/>
          </a:prstGeom>
          <a:noFill/>
        </p:spPr>
        <p:txBody>
          <a:bodyPr wrap="square" rtlCol="0">
            <a:spAutoFit/>
          </a:bodyPr>
          <a:lstStyle/>
          <a:p>
            <a:r>
              <a:rPr lang="es-PE" sz="1600" b="1" dirty="0">
                <a:solidFill>
                  <a:schemeClr val="accent2">
                    <a:lumMod val="75000"/>
                  </a:schemeClr>
                </a:solidFill>
              </a:rPr>
              <a:t>6</a:t>
            </a:r>
            <a:r>
              <a:rPr lang="es-PE" sz="1400" dirty="0">
                <a:solidFill>
                  <a:schemeClr val="accent2">
                    <a:lumMod val="75000"/>
                  </a:schemeClr>
                </a:solidFill>
              </a:rPr>
              <a:t> temas son los principales; El</a:t>
            </a:r>
            <a:r>
              <a:rPr lang="es-PE" sz="1400" b="1" dirty="0">
                <a:solidFill>
                  <a:schemeClr val="accent2">
                    <a:lumMod val="75000"/>
                  </a:schemeClr>
                </a:solidFill>
              </a:rPr>
              <a:t> 10 </a:t>
            </a:r>
            <a:r>
              <a:rPr lang="es-PE" sz="1400" dirty="0">
                <a:solidFill>
                  <a:schemeClr val="accent2">
                    <a:lumMod val="75000"/>
                  </a:schemeClr>
                </a:solidFill>
              </a:rPr>
              <a:t>es el tema más destacado en los documentos</a:t>
            </a:r>
          </a:p>
        </p:txBody>
      </p:sp>
    </p:spTree>
    <p:extLst>
      <p:ext uri="{BB962C8B-B14F-4D97-AF65-F5344CB8AC3E}">
        <p14:creationId xmlns:p14="http://schemas.microsoft.com/office/powerpoint/2010/main" val="1691805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668BCB0D-6A19-4460-A12E-137010EC4AA6}"/>
              </a:ext>
            </a:extLst>
          </p:cNvPr>
          <p:cNvSpPr/>
          <p:nvPr/>
        </p:nvSpPr>
        <p:spPr>
          <a:xfrm>
            <a:off x="6167820" y="1084622"/>
            <a:ext cx="5786108" cy="525667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44" name="Google Shape;66;p2">
            <a:extLst>
              <a:ext uri="{FF2B5EF4-FFF2-40B4-BE49-F238E27FC236}">
                <a16:creationId xmlns:a16="http://schemas.microsoft.com/office/drawing/2014/main" id="{CEC417FD-BFF2-4E47-A4A4-53F128141C6A}"/>
              </a:ext>
            </a:extLst>
          </p:cNvPr>
          <p:cNvSpPr txBox="1">
            <a:spLocks/>
          </p:cNvSpPr>
          <p:nvPr/>
        </p:nvSpPr>
        <p:spPr>
          <a:xfrm>
            <a:off x="261851" y="0"/>
            <a:ext cx="8520600" cy="479879"/>
          </a:xfrm>
          <a:prstGeom prst="rect">
            <a:avLst/>
          </a:prstGeom>
          <a:noFill/>
          <a:ln>
            <a:noFill/>
          </a:ln>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buSzPct val="111111"/>
            </a:pPr>
            <a:r>
              <a:rPr lang="es-PE" sz="2400" b="1" dirty="0"/>
              <a:t>Aplicación de LDA para el </a:t>
            </a:r>
            <a:r>
              <a:rPr lang="es-PE" sz="2400" b="1" dirty="0" err="1"/>
              <a:t>topic</a:t>
            </a:r>
            <a:r>
              <a:rPr lang="es-PE" sz="2400" b="1" dirty="0"/>
              <a:t> </a:t>
            </a:r>
            <a:r>
              <a:rPr lang="es-PE" sz="2400" b="1" dirty="0" err="1"/>
              <a:t>modeling</a:t>
            </a:r>
            <a:endParaRPr lang="es-PE" sz="2400" b="1" dirty="0"/>
          </a:p>
        </p:txBody>
      </p:sp>
      <p:cxnSp>
        <p:nvCxnSpPr>
          <p:cNvPr id="11" name="Google Shape;67;p2">
            <a:extLst>
              <a:ext uri="{FF2B5EF4-FFF2-40B4-BE49-F238E27FC236}">
                <a16:creationId xmlns:a16="http://schemas.microsoft.com/office/drawing/2014/main" id="{B96507F8-8EB3-4D7D-81AE-259D3C4D47E2}"/>
              </a:ext>
            </a:extLst>
          </p:cNvPr>
          <p:cNvCxnSpPr>
            <a:cxnSpLocks/>
          </p:cNvCxnSpPr>
          <p:nvPr/>
        </p:nvCxnSpPr>
        <p:spPr>
          <a:xfrm>
            <a:off x="311700" y="525872"/>
            <a:ext cx="11575500" cy="0"/>
          </a:xfrm>
          <a:prstGeom prst="straightConnector1">
            <a:avLst/>
          </a:prstGeom>
          <a:noFill/>
          <a:ln w="9525" cap="flat" cmpd="sng">
            <a:solidFill>
              <a:srgbClr val="005828"/>
            </a:solidFill>
            <a:prstDash val="solid"/>
            <a:round/>
            <a:headEnd type="none" w="sm" len="sm"/>
            <a:tailEnd type="none" w="sm" len="sm"/>
          </a:ln>
          <a:effectLst>
            <a:outerShdw blurRad="50800" dist="38100" dir="2700000" algn="tl" rotWithShape="0">
              <a:srgbClr val="000000">
                <a:alpha val="40000"/>
              </a:srgbClr>
            </a:outerShdw>
          </a:effectLst>
        </p:spPr>
      </p:cxnSp>
      <p:sp>
        <p:nvSpPr>
          <p:cNvPr id="35" name="CuadroTexto 34">
            <a:extLst>
              <a:ext uri="{FF2B5EF4-FFF2-40B4-BE49-F238E27FC236}">
                <a16:creationId xmlns:a16="http://schemas.microsoft.com/office/drawing/2014/main" id="{2C1F2C78-49AD-47C9-BEDD-7BD6A564D4FD}"/>
              </a:ext>
            </a:extLst>
          </p:cNvPr>
          <p:cNvSpPr txBox="1"/>
          <p:nvPr/>
        </p:nvSpPr>
        <p:spPr>
          <a:xfrm>
            <a:off x="7102085" y="669398"/>
            <a:ext cx="4633873" cy="369332"/>
          </a:xfrm>
          <a:prstGeom prst="rect">
            <a:avLst/>
          </a:prstGeom>
          <a:noFill/>
        </p:spPr>
        <p:txBody>
          <a:bodyPr wrap="square">
            <a:spAutoFit/>
          </a:bodyPr>
          <a:lstStyle/>
          <a:p>
            <a:pPr algn="ctr"/>
            <a:r>
              <a:rPr kumimoji="0" lang="es-ES" altLang="es-PE" sz="1800" b="1" i="0" u="sng" strike="noStrike" cap="none" normalizeH="0" baseline="0" dirty="0">
                <a:ln>
                  <a:noFill/>
                </a:ln>
                <a:solidFill>
                  <a:schemeClr val="tx1">
                    <a:lumMod val="85000"/>
                    <a:lumOff val="15000"/>
                  </a:schemeClr>
                </a:solidFill>
                <a:effectLst/>
                <a:latin typeface="Segoe UI Light" panose="020B0502040204020203" pitchFamily="34" charset="0"/>
                <a:cs typeface="Segoe UI Light" panose="020B0502040204020203" pitchFamily="34" charset="0"/>
              </a:rPr>
              <a:t>Asignación del principal Tópico a documento</a:t>
            </a:r>
            <a:endParaRPr lang="es-PE" b="1" u="sng" dirty="0"/>
          </a:p>
        </p:txBody>
      </p:sp>
      <p:sp>
        <p:nvSpPr>
          <p:cNvPr id="36" name="CuadroTexto 35">
            <a:extLst>
              <a:ext uri="{FF2B5EF4-FFF2-40B4-BE49-F238E27FC236}">
                <a16:creationId xmlns:a16="http://schemas.microsoft.com/office/drawing/2014/main" id="{09B2C991-3A3C-46BD-8C01-2A3BBB8F72E7}"/>
              </a:ext>
            </a:extLst>
          </p:cNvPr>
          <p:cNvSpPr txBox="1"/>
          <p:nvPr/>
        </p:nvSpPr>
        <p:spPr>
          <a:xfrm>
            <a:off x="-111721" y="828981"/>
            <a:ext cx="3987036" cy="646331"/>
          </a:xfrm>
          <a:prstGeom prst="rect">
            <a:avLst/>
          </a:prstGeom>
          <a:noFill/>
        </p:spPr>
        <p:txBody>
          <a:bodyPr wrap="square">
            <a:spAutoFit/>
          </a:bodyPr>
          <a:lstStyle/>
          <a:p>
            <a:pPr algn="ctr"/>
            <a:r>
              <a:rPr lang="es-ES" b="1" u="sng" dirty="0">
                <a:solidFill>
                  <a:schemeClr val="tx1">
                    <a:lumMod val="85000"/>
                    <a:lumOff val="15000"/>
                  </a:schemeClr>
                </a:solidFill>
                <a:latin typeface="Segoe UI Light" panose="020B0502040204020203" pitchFamily="34" charset="0"/>
                <a:cs typeface="Segoe UI Light" panose="020B0502040204020203" pitchFamily="34" charset="0"/>
              </a:rPr>
              <a:t>Determinación de los Temas en el Corpus</a:t>
            </a:r>
            <a:endParaRPr lang="es-PE" b="1" u="sng" dirty="0"/>
          </a:p>
        </p:txBody>
      </p:sp>
      <p:sp>
        <p:nvSpPr>
          <p:cNvPr id="8" name="CuadroTexto 7">
            <a:extLst>
              <a:ext uri="{FF2B5EF4-FFF2-40B4-BE49-F238E27FC236}">
                <a16:creationId xmlns:a16="http://schemas.microsoft.com/office/drawing/2014/main" id="{7823C871-CA48-4317-8375-5132185333FF}"/>
              </a:ext>
            </a:extLst>
          </p:cNvPr>
          <p:cNvSpPr txBox="1"/>
          <p:nvPr/>
        </p:nvSpPr>
        <p:spPr>
          <a:xfrm>
            <a:off x="6167820" y="6383830"/>
            <a:ext cx="6289223" cy="338554"/>
          </a:xfrm>
          <a:prstGeom prst="rect">
            <a:avLst/>
          </a:prstGeom>
          <a:noFill/>
        </p:spPr>
        <p:txBody>
          <a:bodyPr wrap="square" rtlCol="0">
            <a:spAutoFit/>
          </a:bodyPr>
          <a:lstStyle/>
          <a:p>
            <a:r>
              <a:rPr lang="es-PE" sz="1600" b="1" dirty="0">
                <a:solidFill>
                  <a:schemeClr val="accent2">
                    <a:lumMod val="75000"/>
                  </a:schemeClr>
                </a:solidFill>
              </a:rPr>
              <a:t>10</a:t>
            </a:r>
            <a:r>
              <a:rPr lang="es-PE" sz="1400" dirty="0">
                <a:solidFill>
                  <a:schemeClr val="accent2">
                    <a:lumMod val="75000"/>
                  </a:schemeClr>
                </a:solidFill>
              </a:rPr>
              <a:t> temas son los principales; El</a:t>
            </a:r>
            <a:r>
              <a:rPr lang="es-PE" sz="1400" b="1" dirty="0">
                <a:solidFill>
                  <a:schemeClr val="accent2">
                    <a:lumMod val="75000"/>
                  </a:schemeClr>
                </a:solidFill>
              </a:rPr>
              <a:t> 04 </a:t>
            </a:r>
            <a:r>
              <a:rPr lang="es-PE" sz="1400" dirty="0">
                <a:solidFill>
                  <a:schemeClr val="accent2">
                    <a:lumMod val="75000"/>
                  </a:schemeClr>
                </a:solidFill>
              </a:rPr>
              <a:t>es el tema más destacado en los documentos</a:t>
            </a:r>
          </a:p>
        </p:txBody>
      </p:sp>
      <p:pic>
        <p:nvPicPr>
          <p:cNvPr id="13" name="Imagen 12">
            <a:extLst>
              <a:ext uri="{FF2B5EF4-FFF2-40B4-BE49-F238E27FC236}">
                <a16:creationId xmlns:a16="http://schemas.microsoft.com/office/drawing/2014/main" id="{368F2AE5-1AF6-45E2-8836-4907B256DA8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31360" y="743562"/>
            <a:ext cx="1752601" cy="662627"/>
          </a:xfrm>
          <a:prstGeom prst="rect">
            <a:avLst/>
          </a:prstGeom>
        </p:spPr>
      </p:pic>
      <p:sp>
        <p:nvSpPr>
          <p:cNvPr id="14" name="CuadroTexto 13">
            <a:extLst>
              <a:ext uri="{FF2B5EF4-FFF2-40B4-BE49-F238E27FC236}">
                <a16:creationId xmlns:a16="http://schemas.microsoft.com/office/drawing/2014/main" id="{2B080396-8C99-4C2F-B8F8-0CC88B338E66}"/>
              </a:ext>
            </a:extLst>
          </p:cNvPr>
          <p:cNvSpPr txBox="1"/>
          <p:nvPr/>
        </p:nvSpPr>
        <p:spPr>
          <a:xfrm>
            <a:off x="38750" y="1419058"/>
            <a:ext cx="6179148" cy="5078313"/>
          </a:xfrm>
          <a:prstGeom prst="rect">
            <a:avLst/>
          </a:prstGeom>
          <a:noFill/>
        </p:spPr>
        <p:txBody>
          <a:bodyPr wrap="square">
            <a:spAutoFit/>
          </a:bodyPr>
          <a:lstStyle/>
          <a:p>
            <a:r>
              <a:rPr lang="es-PE" sz="1400" b="1" dirty="0" err="1">
                <a:solidFill>
                  <a:schemeClr val="accent2">
                    <a:lumMod val="75000"/>
                  </a:schemeClr>
                </a:solidFill>
              </a:rPr>
              <a:t>Topic</a:t>
            </a:r>
            <a:r>
              <a:rPr lang="es-PE" sz="1400" b="1" dirty="0">
                <a:solidFill>
                  <a:schemeClr val="accent2">
                    <a:lumMod val="75000"/>
                  </a:schemeClr>
                </a:solidFill>
              </a:rPr>
              <a:t> 0:</a:t>
            </a:r>
          </a:p>
          <a:p>
            <a:r>
              <a:rPr lang="es-PE" altLang="es-PE" sz="1200" dirty="0">
                <a:solidFill>
                  <a:schemeClr val="bg2">
                    <a:lumMod val="25000"/>
                  </a:schemeClr>
                </a:solidFill>
              </a:rPr>
              <a:t>'0.010*"red" + 0.010*"grupo" + 0.008*"cada" + 0.008*"resultado" + 0.008*"elemento”</a:t>
            </a:r>
          </a:p>
          <a:p>
            <a:r>
              <a:rPr lang="es-PE" sz="1400" b="1" dirty="0" err="1">
                <a:solidFill>
                  <a:schemeClr val="accent2">
                    <a:lumMod val="75000"/>
                  </a:schemeClr>
                </a:solidFill>
              </a:rPr>
              <a:t>Topic</a:t>
            </a:r>
            <a:r>
              <a:rPr lang="es-PE" sz="1400" b="1" dirty="0">
                <a:solidFill>
                  <a:schemeClr val="accent2">
                    <a:lumMod val="75000"/>
                  </a:schemeClr>
                </a:solidFill>
              </a:rPr>
              <a:t> 1:</a:t>
            </a:r>
          </a:p>
          <a:p>
            <a:r>
              <a:rPr lang="es-PE" altLang="es-PE" sz="1200" dirty="0">
                <a:solidFill>
                  <a:schemeClr val="bg2">
                    <a:lumMod val="25000"/>
                  </a:schemeClr>
                </a:solidFill>
              </a:rPr>
              <a:t>'0.012*"modelo" + 0.011*"</a:t>
            </a:r>
            <a:r>
              <a:rPr lang="es-PE" altLang="es-PE" sz="1200" dirty="0" err="1">
                <a:solidFill>
                  <a:schemeClr val="bg2">
                    <a:lumMod val="25000"/>
                  </a:schemeClr>
                </a:solidFill>
              </a:rPr>
              <a:t>tripadvisor</a:t>
            </a:r>
            <a:r>
              <a:rPr lang="es-PE" altLang="es-PE" sz="1200" dirty="0">
                <a:solidFill>
                  <a:schemeClr val="bg2">
                    <a:lumMod val="25000"/>
                  </a:schemeClr>
                </a:solidFill>
              </a:rPr>
              <a:t>" + 0.010*"ranking" + 0.007*"hotel" + 0.007*"posición“’</a:t>
            </a:r>
          </a:p>
          <a:p>
            <a:r>
              <a:rPr lang="es-PE" sz="1400" b="1" dirty="0" err="1">
                <a:solidFill>
                  <a:schemeClr val="accent2">
                    <a:lumMod val="75000"/>
                  </a:schemeClr>
                </a:solidFill>
              </a:rPr>
              <a:t>Topic</a:t>
            </a:r>
            <a:r>
              <a:rPr lang="es-PE" sz="1400" b="1" dirty="0">
                <a:solidFill>
                  <a:schemeClr val="accent2">
                    <a:lumMod val="75000"/>
                  </a:schemeClr>
                </a:solidFill>
              </a:rPr>
              <a:t> 2:</a:t>
            </a:r>
          </a:p>
          <a:p>
            <a:r>
              <a:rPr lang="es-PE" altLang="es-PE" sz="1200" dirty="0">
                <a:solidFill>
                  <a:schemeClr val="bg2">
                    <a:lumMod val="25000"/>
                  </a:schemeClr>
                </a:solidFill>
              </a:rPr>
              <a:t>'0.024*"destino" + 0.022*"turístico" + 0.011*"dato" + 0.009*"servicio" + 0.009*"estudio“’)</a:t>
            </a:r>
          </a:p>
          <a:p>
            <a:r>
              <a:rPr lang="es-PE" sz="1400" b="1" dirty="0" err="1">
                <a:solidFill>
                  <a:schemeClr val="accent2">
                    <a:lumMod val="75000"/>
                  </a:schemeClr>
                </a:solidFill>
              </a:rPr>
              <a:t>Topic</a:t>
            </a:r>
            <a:r>
              <a:rPr lang="es-PE" sz="1400" b="1" dirty="0">
                <a:solidFill>
                  <a:schemeClr val="accent2">
                    <a:lumMod val="75000"/>
                  </a:schemeClr>
                </a:solidFill>
              </a:rPr>
              <a:t> 3:</a:t>
            </a:r>
          </a:p>
          <a:p>
            <a:r>
              <a:rPr lang="es-PE" altLang="es-PE" sz="1200" dirty="0">
                <a:solidFill>
                  <a:schemeClr val="bg2">
                    <a:lumMod val="25000"/>
                  </a:schemeClr>
                </a:solidFill>
              </a:rPr>
              <a:t>'0.025*"país" + 0.012*"costo" + 0.012*"dato" + 0.011*"</a:t>
            </a:r>
            <a:r>
              <a:rPr lang="es-PE" altLang="es-PE" sz="1200" dirty="0" err="1">
                <a:solidFill>
                  <a:schemeClr val="bg2">
                    <a:lumMod val="25000"/>
                  </a:schemeClr>
                </a:solidFill>
              </a:rPr>
              <a:t>cluster</a:t>
            </a:r>
            <a:r>
              <a:rPr lang="es-PE" altLang="es-PE" sz="1200" dirty="0">
                <a:solidFill>
                  <a:schemeClr val="bg2">
                    <a:lumMod val="25000"/>
                  </a:schemeClr>
                </a:solidFill>
              </a:rPr>
              <a:t>" + 0.010*"algoritmo</a:t>
            </a:r>
          </a:p>
          <a:p>
            <a:r>
              <a:rPr lang="es-PE" sz="1400" b="1" dirty="0" err="1">
                <a:solidFill>
                  <a:schemeClr val="bg2">
                    <a:lumMod val="25000"/>
                  </a:schemeClr>
                </a:solidFill>
              </a:rPr>
              <a:t>Topic</a:t>
            </a:r>
            <a:r>
              <a:rPr lang="es-PE" sz="1400" b="1" dirty="0">
                <a:solidFill>
                  <a:schemeClr val="bg2">
                    <a:lumMod val="25000"/>
                  </a:schemeClr>
                </a:solidFill>
              </a:rPr>
              <a:t> 4:</a:t>
            </a:r>
          </a:p>
          <a:p>
            <a:r>
              <a:rPr lang="es-PE" altLang="es-PE" sz="1200" dirty="0">
                <a:solidFill>
                  <a:schemeClr val="bg2">
                    <a:lumMod val="25000"/>
                  </a:schemeClr>
                </a:solidFill>
              </a:rPr>
              <a:t>'0.001*"red" + 0.001*"resultado" + 0.000*"poder" + 0.000*"grupo" + 0.000*"</a:t>
            </a:r>
            <a:r>
              <a:rPr lang="es-PE" altLang="es-PE" sz="1200" dirty="0" err="1">
                <a:solidFill>
                  <a:schemeClr val="bg2">
                    <a:lumMod val="25000"/>
                  </a:schemeClr>
                </a:solidFill>
              </a:rPr>
              <a:t>cluster</a:t>
            </a:r>
            <a:r>
              <a:rPr lang="es-PE" altLang="es-PE" sz="1200" dirty="0">
                <a:solidFill>
                  <a:schemeClr val="bg2">
                    <a:lumMod val="25000"/>
                  </a:schemeClr>
                </a:solidFill>
              </a:rPr>
              <a:t>“</a:t>
            </a:r>
          </a:p>
          <a:p>
            <a:r>
              <a:rPr lang="es-PE" sz="1400" b="1" dirty="0" err="1">
                <a:solidFill>
                  <a:schemeClr val="accent2">
                    <a:lumMod val="75000"/>
                  </a:schemeClr>
                </a:solidFill>
              </a:rPr>
              <a:t>Topic</a:t>
            </a:r>
            <a:r>
              <a:rPr lang="es-PE" sz="1400" b="1" dirty="0">
                <a:solidFill>
                  <a:schemeClr val="accent2">
                    <a:lumMod val="75000"/>
                  </a:schemeClr>
                </a:solidFill>
              </a:rPr>
              <a:t> 5:</a:t>
            </a:r>
          </a:p>
          <a:p>
            <a:r>
              <a:rPr lang="es-PE" altLang="es-PE" sz="1200" dirty="0">
                <a:solidFill>
                  <a:schemeClr val="bg2">
                    <a:lumMod val="25000"/>
                  </a:schemeClr>
                </a:solidFill>
              </a:rPr>
              <a:t>'0.012*"opinión" + 0.011*"palabra" + 0.011*"texto" + 0.010*"valoración" + 0.010*"análisis“</a:t>
            </a:r>
          </a:p>
          <a:p>
            <a:r>
              <a:rPr lang="es-PE" sz="1400" b="1" dirty="0" err="1">
                <a:solidFill>
                  <a:schemeClr val="accent2">
                    <a:lumMod val="75000"/>
                  </a:schemeClr>
                </a:solidFill>
              </a:rPr>
              <a:t>Topic</a:t>
            </a:r>
            <a:r>
              <a:rPr lang="es-PE" sz="1400" b="1" dirty="0">
                <a:solidFill>
                  <a:schemeClr val="accent2">
                    <a:lumMod val="75000"/>
                  </a:schemeClr>
                </a:solidFill>
              </a:rPr>
              <a:t> 6:</a:t>
            </a:r>
          </a:p>
          <a:p>
            <a:r>
              <a:rPr lang="es-PE" altLang="es-PE" sz="1200" dirty="0">
                <a:solidFill>
                  <a:schemeClr val="bg2">
                    <a:lumMod val="25000"/>
                  </a:schemeClr>
                </a:solidFill>
              </a:rPr>
              <a:t>'0.020*"rata" + 0.017*"brazo" + 0.010*"laberinto" + 0.008*"modelo" + 0.008*"</a:t>
            </a:r>
            <a:r>
              <a:rPr lang="es-PE" altLang="es-PE" sz="1200" dirty="0" err="1">
                <a:solidFill>
                  <a:schemeClr val="bg2">
                    <a:lumMod val="25000"/>
                  </a:schemeClr>
                </a:solidFill>
              </a:rPr>
              <a:t>lce</a:t>
            </a:r>
            <a:r>
              <a:rPr lang="es-PE" altLang="es-PE" sz="1200" dirty="0">
                <a:solidFill>
                  <a:schemeClr val="bg2">
                    <a:lumMod val="25000"/>
                  </a:schemeClr>
                </a:solidFill>
              </a:rPr>
              <a:t>“</a:t>
            </a:r>
          </a:p>
          <a:p>
            <a:r>
              <a:rPr lang="es-PE" sz="1400" b="1" dirty="0" err="1">
                <a:solidFill>
                  <a:schemeClr val="accent2">
                    <a:lumMod val="75000"/>
                  </a:schemeClr>
                </a:solidFill>
              </a:rPr>
              <a:t>Topic</a:t>
            </a:r>
            <a:r>
              <a:rPr lang="es-PE" sz="1400" b="1" dirty="0">
                <a:solidFill>
                  <a:schemeClr val="accent2">
                    <a:lumMod val="75000"/>
                  </a:schemeClr>
                </a:solidFill>
              </a:rPr>
              <a:t> 7:</a:t>
            </a:r>
          </a:p>
          <a:p>
            <a:r>
              <a:rPr lang="es-PE" altLang="es-PE" sz="1200" dirty="0">
                <a:solidFill>
                  <a:schemeClr val="bg2">
                    <a:lumMod val="25000"/>
                  </a:schemeClr>
                </a:solidFill>
              </a:rPr>
              <a:t>'0.000*"resultado" + 0.000*"algoritmo" + 0.000*"poder" + 0.000*"</a:t>
            </a:r>
            <a:r>
              <a:rPr lang="es-PE" altLang="es-PE" sz="1200" dirty="0" err="1">
                <a:solidFill>
                  <a:schemeClr val="bg2">
                    <a:lumMod val="25000"/>
                  </a:schemeClr>
                </a:solidFill>
              </a:rPr>
              <a:t>cluster</a:t>
            </a:r>
            <a:r>
              <a:rPr lang="es-PE" altLang="es-PE" sz="1200" dirty="0">
                <a:solidFill>
                  <a:schemeClr val="bg2">
                    <a:lumMod val="25000"/>
                  </a:schemeClr>
                </a:solidFill>
              </a:rPr>
              <a:t>" + 0.000*"red</a:t>
            </a:r>
            <a:r>
              <a:rPr kumimoji="0" lang="es-PE" altLang="es-PE"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r>
              <a:rPr lang="es-PE" sz="1400" b="1" dirty="0" err="1">
                <a:solidFill>
                  <a:schemeClr val="accent2">
                    <a:lumMod val="75000"/>
                  </a:schemeClr>
                </a:solidFill>
              </a:rPr>
              <a:t>Topic</a:t>
            </a:r>
            <a:r>
              <a:rPr lang="es-PE" sz="1400" b="1" dirty="0">
                <a:solidFill>
                  <a:schemeClr val="accent2">
                    <a:lumMod val="75000"/>
                  </a:schemeClr>
                </a:solidFill>
              </a:rPr>
              <a:t> 8:</a:t>
            </a:r>
          </a:p>
          <a:p>
            <a:r>
              <a:rPr lang="es-PE" altLang="es-PE" sz="1200" dirty="0">
                <a:solidFill>
                  <a:schemeClr val="bg2">
                    <a:lumMod val="25000"/>
                  </a:schemeClr>
                </a:solidFill>
              </a:rPr>
              <a:t>'0.015*"</a:t>
            </a:r>
            <a:r>
              <a:rPr lang="es-PE" altLang="es-PE" sz="1200" dirty="0" err="1">
                <a:solidFill>
                  <a:schemeClr val="bg2">
                    <a:lumMod val="25000"/>
                  </a:schemeClr>
                </a:solidFill>
              </a:rPr>
              <a:t>cluster</a:t>
            </a:r>
            <a:r>
              <a:rPr lang="es-PE" altLang="es-PE" sz="1200" dirty="0">
                <a:solidFill>
                  <a:schemeClr val="bg2">
                    <a:lumMod val="25000"/>
                  </a:schemeClr>
                </a:solidFill>
              </a:rPr>
              <a:t>" + 0.012*"empresa" + 0.009*"firma" + 0.009*"negocio" + 0.008*"electrónico</a:t>
            </a:r>
            <a:endParaRPr kumimoji="0" lang="es-PE" altLang="es-P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r>
              <a:rPr lang="es-PE" sz="1400" b="1" dirty="0" err="1">
                <a:solidFill>
                  <a:schemeClr val="accent2">
                    <a:lumMod val="75000"/>
                  </a:schemeClr>
                </a:solidFill>
              </a:rPr>
              <a:t>Topic</a:t>
            </a:r>
            <a:r>
              <a:rPr lang="es-PE" sz="1400" b="1" dirty="0">
                <a:solidFill>
                  <a:schemeClr val="accent2">
                    <a:lumMod val="75000"/>
                  </a:schemeClr>
                </a:solidFill>
              </a:rPr>
              <a:t> 9:</a:t>
            </a:r>
          </a:p>
          <a:p>
            <a:r>
              <a:rPr lang="es-PE" altLang="es-PE" sz="1200" dirty="0">
                <a:solidFill>
                  <a:schemeClr val="bg2">
                    <a:lumMod val="25000"/>
                  </a:schemeClr>
                </a:solidFill>
              </a:rPr>
              <a:t>'0.019*"documento" + 0.016*"aspecto" + 0.013*"resultado" + 0.011*"</a:t>
            </a:r>
            <a:r>
              <a:rPr lang="es-PE" altLang="es-PE" sz="1200" dirty="0" err="1">
                <a:solidFill>
                  <a:schemeClr val="bg2">
                    <a:lumMod val="25000"/>
                  </a:schemeClr>
                </a:solidFill>
              </a:rPr>
              <a:t>cluster</a:t>
            </a:r>
            <a:r>
              <a:rPr lang="es-PE" altLang="es-PE" sz="1200" dirty="0">
                <a:solidFill>
                  <a:schemeClr val="bg2">
                    <a:lumMod val="25000"/>
                  </a:schemeClr>
                </a:solidFill>
              </a:rPr>
              <a:t>" + 0.009*"término“</a:t>
            </a:r>
          </a:p>
          <a:p>
            <a:r>
              <a:rPr lang="es-PE" sz="1400" b="1" dirty="0" err="1">
                <a:solidFill>
                  <a:schemeClr val="accent2">
                    <a:lumMod val="75000"/>
                  </a:schemeClr>
                </a:solidFill>
              </a:rPr>
              <a:t>Topic</a:t>
            </a:r>
            <a:r>
              <a:rPr lang="es-PE" sz="1400" b="1" dirty="0">
                <a:solidFill>
                  <a:schemeClr val="accent2">
                    <a:lumMod val="75000"/>
                  </a:schemeClr>
                </a:solidFill>
              </a:rPr>
              <a:t> 10:</a:t>
            </a:r>
          </a:p>
          <a:p>
            <a:r>
              <a:rPr lang="es-PE" altLang="es-PE" sz="1200" dirty="0">
                <a:solidFill>
                  <a:schemeClr val="bg2">
                    <a:lumMod val="25000"/>
                  </a:schemeClr>
                </a:solidFill>
              </a:rPr>
              <a:t>'0.022*"entrada" + 0.018*"red" + 0.016*"algoritmo" + 0.013*"precipitación" + 0.012*"neuronal </a:t>
            </a:r>
          </a:p>
          <a:p>
            <a:r>
              <a:rPr lang="es-PE" sz="1400" b="1" dirty="0" err="1">
                <a:solidFill>
                  <a:schemeClr val="accent2">
                    <a:lumMod val="75000"/>
                  </a:schemeClr>
                </a:solidFill>
              </a:rPr>
              <a:t>Topic</a:t>
            </a:r>
            <a:r>
              <a:rPr lang="es-PE" sz="1400" b="1" dirty="0">
                <a:solidFill>
                  <a:schemeClr val="accent2">
                    <a:lumMod val="75000"/>
                  </a:schemeClr>
                </a:solidFill>
              </a:rPr>
              <a:t> 11:</a:t>
            </a:r>
          </a:p>
          <a:p>
            <a:r>
              <a:rPr lang="es-PE" altLang="es-PE" sz="1200" dirty="0">
                <a:solidFill>
                  <a:schemeClr val="bg2">
                    <a:lumMod val="25000"/>
                  </a:schemeClr>
                </a:solidFill>
              </a:rPr>
              <a:t>'0.020*"</a:t>
            </a:r>
            <a:r>
              <a:rPr lang="es-PE" altLang="es-PE" sz="1200" dirty="0" err="1">
                <a:solidFill>
                  <a:schemeClr val="bg2">
                    <a:lumMod val="25000"/>
                  </a:schemeClr>
                </a:solidFill>
              </a:rPr>
              <a:t>rna</a:t>
            </a:r>
            <a:r>
              <a:rPr lang="es-PE" altLang="es-PE" sz="1200" dirty="0">
                <a:solidFill>
                  <a:schemeClr val="bg2">
                    <a:lumMod val="25000"/>
                  </a:schemeClr>
                </a:solidFill>
              </a:rPr>
              <a:t>" + 0.014*"virtual" + 0.013*"ojo" + 0.011*"problema" + 0.010*"red"</a:t>
            </a:r>
            <a:endParaRPr lang="es-PE" sz="1200" dirty="0">
              <a:solidFill>
                <a:schemeClr val="bg2">
                  <a:lumMod val="25000"/>
                </a:schemeClr>
              </a:solidFill>
            </a:endParaRPr>
          </a:p>
        </p:txBody>
      </p:sp>
      <p:pic>
        <p:nvPicPr>
          <p:cNvPr id="4" name="Imagen 3">
            <a:extLst>
              <a:ext uri="{FF2B5EF4-FFF2-40B4-BE49-F238E27FC236}">
                <a16:creationId xmlns:a16="http://schemas.microsoft.com/office/drawing/2014/main" id="{F61F032E-5773-42F9-8221-D8433E06D30A}"/>
              </a:ext>
            </a:extLst>
          </p:cNvPr>
          <p:cNvPicPr>
            <a:picLocks noChangeAspect="1"/>
          </p:cNvPicPr>
          <p:nvPr/>
        </p:nvPicPr>
        <p:blipFill>
          <a:blip r:embed="rId3"/>
          <a:stretch>
            <a:fillRect/>
          </a:stretch>
        </p:blipFill>
        <p:spPr>
          <a:xfrm>
            <a:off x="6321045" y="1292497"/>
            <a:ext cx="5479659" cy="4840926"/>
          </a:xfrm>
          <a:prstGeom prst="rect">
            <a:avLst/>
          </a:prstGeom>
        </p:spPr>
      </p:pic>
    </p:spTree>
    <p:extLst>
      <p:ext uri="{BB962C8B-B14F-4D97-AF65-F5344CB8AC3E}">
        <p14:creationId xmlns:p14="http://schemas.microsoft.com/office/powerpoint/2010/main" val="3293998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ángulo 58"/>
          <p:cNvSpPr/>
          <p:nvPr/>
        </p:nvSpPr>
        <p:spPr>
          <a:xfrm>
            <a:off x="5081309" y="699248"/>
            <a:ext cx="4311603" cy="6131859"/>
          </a:xfrm>
          <a:prstGeom prst="rect">
            <a:avLst/>
          </a:prstGeom>
          <a:pattFill prst="divot">
            <a:fgClr>
              <a:srgbClr val="DCDCD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sp>
        <p:nvSpPr>
          <p:cNvPr id="19" name="Rectángulo 18"/>
          <p:cNvSpPr/>
          <p:nvPr/>
        </p:nvSpPr>
        <p:spPr>
          <a:xfrm>
            <a:off x="1" y="699248"/>
            <a:ext cx="5212080" cy="6131859"/>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sp>
        <p:nvSpPr>
          <p:cNvPr id="47" name="CuadroTexto 46"/>
          <p:cNvSpPr txBox="1"/>
          <p:nvPr/>
        </p:nvSpPr>
        <p:spPr>
          <a:xfrm>
            <a:off x="188259" y="113384"/>
            <a:ext cx="7897651" cy="523220"/>
          </a:xfrm>
          <a:prstGeom prst="rect">
            <a:avLst/>
          </a:prstGeom>
          <a:noFill/>
        </p:spPr>
        <p:txBody>
          <a:bodyPr wrap="square" rtlCol="0">
            <a:spAutoFit/>
          </a:bodyPr>
          <a:lstStyle/>
          <a:p>
            <a:pPr algn="just"/>
            <a:r>
              <a:rPr lang="es-ES" sz="2800" b="1" dirty="0">
                <a:solidFill>
                  <a:schemeClr val="accent1">
                    <a:lumMod val="50000"/>
                  </a:schemeClr>
                </a:solidFill>
              </a:rPr>
              <a:t>Desarrollo del proceso</a:t>
            </a:r>
            <a:endParaRPr lang="es-PE" sz="2800" b="1" dirty="0">
              <a:solidFill>
                <a:schemeClr val="accent1">
                  <a:lumMod val="50000"/>
                </a:schemeClr>
              </a:solidFill>
            </a:endParaRPr>
          </a:p>
        </p:txBody>
      </p:sp>
      <p:pic>
        <p:nvPicPr>
          <p:cNvPr id="57" name="Imagen 56">
            <a:extLst>
              <a:ext uri="{FF2B5EF4-FFF2-40B4-BE49-F238E27FC236}">
                <a16:creationId xmlns:a16="http://schemas.microsoft.com/office/drawing/2014/main" id="{ED4FE1DA-F39D-4A99-94D0-F7F5DC7D4FD6}"/>
              </a:ext>
            </a:extLst>
          </p:cNvPr>
          <p:cNvPicPr>
            <a:picLocks noChangeAspect="1"/>
          </p:cNvPicPr>
          <p:nvPr/>
        </p:nvPicPr>
        <p:blipFill rotWithShape="1">
          <a:blip r:embed="rId2">
            <a:clrChange>
              <a:clrFrom>
                <a:srgbClr val="FFFFFF"/>
              </a:clrFrom>
              <a:clrTo>
                <a:srgbClr val="FFFFFF">
                  <a:alpha val="0"/>
                </a:srgbClr>
              </a:clrTo>
            </a:clrChange>
          </a:blip>
          <a:srcRect r="65690" b="27692"/>
          <a:stretch/>
        </p:blipFill>
        <p:spPr>
          <a:xfrm>
            <a:off x="11426248" y="125618"/>
            <a:ext cx="495117" cy="485247"/>
          </a:xfrm>
          <a:prstGeom prst="rect">
            <a:avLst/>
          </a:prstGeom>
        </p:spPr>
      </p:pic>
      <p:cxnSp>
        <p:nvCxnSpPr>
          <p:cNvPr id="58" name="Conector recto 57"/>
          <p:cNvCxnSpPr/>
          <p:nvPr/>
        </p:nvCxnSpPr>
        <p:spPr>
          <a:xfrm flipV="1">
            <a:off x="188261" y="699247"/>
            <a:ext cx="11873753" cy="26895"/>
          </a:xfrm>
          <a:prstGeom prst="line">
            <a:avLst/>
          </a:prstGeom>
          <a:ln w="3175">
            <a:solidFill>
              <a:srgbClr val="163D4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1013899" y="1519311"/>
            <a:ext cx="2954216" cy="914400"/>
          </a:xfrm>
          <a:prstGeom prst="rect">
            <a:avLst/>
          </a:prstGeom>
          <a:solidFill>
            <a:srgbClr val="004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MODELO </a:t>
            </a:r>
          </a:p>
          <a:p>
            <a:pPr algn="ctr"/>
            <a:r>
              <a:rPr lang="es-ES" sz="1400" dirty="0"/>
              <a:t>NO SUPERVISADO</a:t>
            </a:r>
            <a:endParaRPr lang="es-PE" sz="1400" dirty="0"/>
          </a:p>
        </p:txBody>
      </p:sp>
      <p:sp>
        <p:nvSpPr>
          <p:cNvPr id="54" name="Flecha abajo 53"/>
          <p:cNvSpPr/>
          <p:nvPr/>
        </p:nvSpPr>
        <p:spPr>
          <a:xfrm>
            <a:off x="7131996" y="4344542"/>
            <a:ext cx="393896" cy="38796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pic>
        <p:nvPicPr>
          <p:cNvPr id="24" name="Imagen 23"/>
          <p:cNvPicPr>
            <a:picLocks noChangeAspect="1"/>
          </p:cNvPicPr>
          <p:nvPr/>
        </p:nvPicPr>
        <p:blipFill>
          <a:blip r:embed="rId3">
            <a:clrChange>
              <a:clrFrom>
                <a:srgbClr val="FFFFFF"/>
              </a:clrFrom>
              <a:clrTo>
                <a:srgbClr val="FFFFFF">
                  <a:alpha val="0"/>
                </a:srgbClr>
              </a:clrTo>
            </a:clrChange>
          </a:blip>
          <a:stretch>
            <a:fillRect/>
          </a:stretch>
        </p:blipFill>
        <p:spPr>
          <a:xfrm>
            <a:off x="11308085" y="5226689"/>
            <a:ext cx="588723" cy="588723"/>
          </a:xfrm>
          <a:prstGeom prst="rect">
            <a:avLst/>
          </a:prstGeom>
        </p:spPr>
      </p:pic>
      <p:sp>
        <p:nvSpPr>
          <p:cNvPr id="30" name="Rectángulo 29"/>
          <p:cNvSpPr/>
          <p:nvPr/>
        </p:nvSpPr>
        <p:spPr>
          <a:xfrm>
            <a:off x="5721763" y="1460177"/>
            <a:ext cx="2954216" cy="914400"/>
          </a:xfrm>
          <a:prstGeom prst="rect">
            <a:avLst/>
          </a:prstGeom>
          <a:solidFill>
            <a:srgbClr val="004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MODELO </a:t>
            </a:r>
          </a:p>
          <a:p>
            <a:pPr algn="ctr"/>
            <a:r>
              <a:rPr lang="es-ES" sz="1400" dirty="0"/>
              <a:t>SUPERVISADO</a:t>
            </a:r>
            <a:endParaRPr lang="es-PE" sz="1400" dirty="0"/>
          </a:p>
        </p:txBody>
      </p:sp>
      <p:sp>
        <p:nvSpPr>
          <p:cNvPr id="31" name="Rectángulo 30"/>
          <p:cNvSpPr/>
          <p:nvPr/>
        </p:nvSpPr>
        <p:spPr>
          <a:xfrm>
            <a:off x="1001462" y="4644997"/>
            <a:ext cx="2979093" cy="1405116"/>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GRUPOS</a:t>
            </a:r>
          </a:p>
          <a:p>
            <a:pPr marL="285744" indent="-285744" algn="ctr">
              <a:buClr>
                <a:schemeClr val="bg1"/>
              </a:buClr>
              <a:buSzPct val="90000"/>
              <a:buFont typeface="Wingdings" panose="05000000000000000000" pitchFamily="2" charset="2"/>
              <a:buChar char="q"/>
            </a:pPr>
            <a:r>
              <a:rPr lang="es-ES" sz="1400" dirty="0"/>
              <a:t>Más Propenso</a:t>
            </a:r>
          </a:p>
          <a:p>
            <a:pPr marL="285744" indent="-285744" algn="ctr">
              <a:buClr>
                <a:schemeClr val="bg1"/>
              </a:buClr>
              <a:buSzPct val="90000"/>
              <a:buFont typeface="Wingdings" panose="05000000000000000000" pitchFamily="2" charset="2"/>
              <a:buChar char="q"/>
            </a:pPr>
            <a:r>
              <a:rPr lang="es-ES" sz="1400" dirty="0"/>
              <a:t>Regularmente Propenso</a:t>
            </a:r>
          </a:p>
          <a:p>
            <a:pPr marL="285744" indent="-285744" algn="ctr">
              <a:buClr>
                <a:schemeClr val="bg1"/>
              </a:buClr>
              <a:buSzPct val="90000"/>
              <a:buFont typeface="Wingdings" panose="05000000000000000000" pitchFamily="2" charset="2"/>
              <a:buChar char="q"/>
            </a:pPr>
            <a:r>
              <a:rPr lang="es-ES" sz="1400" dirty="0"/>
              <a:t>Poco Propenso</a:t>
            </a:r>
            <a:endParaRPr lang="es-PE" sz="1400" dirty="0"/>
          </a:p>
        </p:txBody>
      </p:sp>
      <p:sp>
        <p:nvSpPr>
          <p:cNvPr id="32" name="Rectángulo 31"/>
          <p:cNvSpPr/>
          <p:nvPr/>
        </p:nvSpPr>
        <p:spPr>
          <a:xfrm>
            <a:off x="1013899" y="3077141"/>
            <a:ext cx="2954216" cy="914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Mapas Auto organizados de </a:t>
            </a:r>
            <a:r>
              <a:rPr lang="es-ES" sz="1400" dirty="0" err="1"/>
              <a:t>Kohonen</a:t>
            </a:r>
            <a:endParaRPr lang="es-PE" sz="1400" dirty="0"/>
          </a:p>
        </p:txBody>
      </p:sp>
      <p:cxnSp>
        <p:nvCxnSpPr>
          <p:cNvPr id="6" name="Conector angular 5"/>
          <p:cNvCxnSpPr>
            <a:stCxn id="31" idx="3"/>
            <a:endCxn id="30" idx="1"/>
          </p:cNvCxnSpPr>
          <p:nvPr/>
        </p:nvCxnSpPr>
        <p:spPr>
          <a:xfrm flipV="1">
            <a:off x="3980556" y="1917378"/>
            <a:ext cx="1741209" cy="3430177"/>
          </a:xfrm>
          <a:prstGeom prst="bentConnector3">
            <a:avLst>
              <a:gd name="adj1" fmla="val 50000"/>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ángulo 45"/>
          <p:cNvSpPr/>
          <p:nvPr/>
        </p:nvSpPr>
        <p:spPr>
          <a:xfrm>
            <a:off x="5474084" y="3099483"/>
            <a:ext cx="1584141" cy="914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Red Neuronal</a:t>
            </a:r>
            <a:endParaRPr lang="es-PE" sz="1400" dirty="0"/>
          </a:p>
        </p:txBody>
      </p:sp>
      <p:sp>
        <p:nvSpPr>
          <p:cNvPr id="48" name="Rectángulo 47"/>
          <p:cNvSpPr/>
          <p:nvPr/>
        </p:nvSpPr>
        <p:spPr>
          <a:xfrm>
            <a:off x="7525893" y="3102939"/>
            <a:ext cx="1543983" cy="914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err="1"/>
              <a:t>LigthGBM</a:t>
            </a:r>
            <a:endParaRPr lang="es-PE" sz="1400" dirty="0"/>
          </a:p>
        </p:txBody>
      </p:sp>
      <p:sp>
        <p:nvSpPr>
          <p:cNvPr id="49" name="Rectángulo 48"/>
          <p:cNvSpPr/>
          <p:nvPr/>
        </p:nvSpPr>
        <p:spPr>
          <a:xfrm>
            <a:off x="5784451" y="4906121"/>
            <a:ext cx="2979093" cy="114189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Clasificación del </a:t>
            </a:r>
          </a:p>
          <a:p>
            <a:pPr algn="ctr"/>
            <a:r>
              <a:rPr lang="es-ES" sz="1400" dirty="0"/>
              <a:t>Cliente</a:t>
            </a:r>
          </a:p>
        </p:txBody>
      </p:sp>
      <p:sp>
        <p:nvSpPr>
          <p:cNvPr id="9" name="Flecha derecha 8"/>
          <p:cNvSpPr/>
          <p:nvPr/>
        </p:nvSpPr>
        <p:spPr>
          <a:xfrm>
            <a:off x="9061864" y="5138369"/>
            <a:ext cx="856459" cy="705395"/>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pic>
        <p:nvPicPr>
          <p:cNvPr id="11" name="Imagen 10"/>
          <p:cNvPicPr>
            <a:picLocks noChangeAspect="1"/>
          </p:cNvPicPr>
          <p:nvPr/>
        </p:nvPicPr>
        <p:blipFill>
          <a:blip r:embed="rId4"/>
          <a:stretch>
            <a:fillRect/>
          </a:stretch>
        </p:blipFill>
        <p:spPr>
          <a:xfrm>
            <a:off x="11146561" y="4178195"/>
            <a:ext cx="915452" cy="915452"/>
          </a:xfrm>
          <a:prstGeom prst="rect">
            <a:avLst/>
          </a:prstGeom>
        </p:spPr>
      </p:pic>
      <p:cxnSp>
        <p:nvCxnSpPr>
          <p:cNvPr id="16" name="Conector angular 15"/>
          <p:cNvCxnSpPr>
            <a:stCxn id="30" idx="2"/>
            <a:endCxn id="46" idx="0"/>
          </p:cNvCxnSpPr>
          <p:nvPr/>
        </p:nvCxnSpPr>
        <p:spPr>
          <a:xfrm rot="5400000">
            <a:off x="6370062" y="2270672"/>
            <a:ext cx="724905" cy="932717"/>
          </a:xfrm>
          <a:prstGeom prst="bentConnector3">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angular 19"/>
          <p:cNvCxnSpPr>
            <a:stCxn id="30" idx="2"/>
            <a:endCxn id="48" idx="0"/>
          </p:cNvCxnSpPr>
          <p:nvPr/>
        </p:nvCxnSpPr>
        <p:spPr>
          <a:xfrm rot="16200000" flipH="1">
            <a:off x="7384196" y="2189253"/>
            <a:ext cx="728363" cy="1099012"/>
          </a:xfrm>
          <a:prstGeom prst="bentConnector3">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Imagen 22"/>
          <p:cNvPicPr>
            <a:picLocks noChangeAspect="1"/>
          </p:cNvPicPr>
          <p:nvPr/>
        </p:nvPicPr>
        <p:blipFill rotWithShape="1">
          <a:blip r:embed="rId5">
            <a:clrChange>
              <a:clrFrom>
                <a:srgbClr val="FFFFFF"/>
              </a:clrFrom>
              <a:clrTo>
                <a:srgbClr val="FFFFFF">
                  <a:alpha val="0"/>
                </a:srgbClr>
              </a:clrTo>
            </a:clrChange>
          </a:blip>
          <a:srcRect b="10799"/>
          <a:stretch/>
        </p:blipFill>
        <p:spPr>
          <a:xfrm>
            <a:off x="10073641" y="4675145"/>
            <a:ext cx="1127769" cy="1290507"/>
          </a:xfrm>
          <a:prstGeom prst="rect">
            <a:avLst/>
          </a:prstGeom>
        </p:spPr>
      </p:pic>
      <p:sp>
        <p:nvSpPr>
          <p:cNvPr id="50" name="Rectángulo 49"/>
          <p:cNvSpPr/>
          <p:nvPr/>
        </p:nvSpPr>
        <p:spPr>
          <a:xfrm>
            <a:off x="9579657" y="3610431"/>
            <a:ext cx="2327039" cy="541291"/>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DESPLIEGUE</a:t>
            </a:r>
            <a:endParaRPr lang="es-PE" sz="1400" dirty="0"/>
          </a:p>
        </p:txBody>
      </p:sp>
      <p:cxnSp>
        <p:nvCxnSpPr>
          <p:cNvPr id="26" name="Conector recto de flecha 25"/>
          <p:cNvCxnSpPr>
            <a:stCxn id="2" idx="2"/>
            <a:endCxn id="32" idx="0"/>
          </p:cNvCxnSpPr>
          <p:nvPr/>
        </p:nvCxnSpPr>
        <p:spPr>
          <a:xfrm>
            <a:off x="2491007" y="2433711"/>
            <a:ext cx="0" cy="643431"/>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p:nvPr/>
        </p:nvCxnSpPr>
        <p:spPr>
          <a:xfrm>
            <a:off x="2484790" y="3991542"/>
            <a:ext cx="12439" cy="653455"/>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ángulo 50"/>
          <p:cNvSpPr/>
          <p:nvPr/>
        </p:nvSpPr>
        <p:spPr>
          <a:xfrm>
            <a:off x="7100625" y="3391177"/>
            <a:ext cx="336182" cy="307777"/>
          </a:xfrm>
          <a:prstGeom prst="rect">
            <a:avLst/>
          </a:prstGeom>
        </p:spPr>
        <p:txBody>
          <a:bodyPr wrap="none">
            <a:spAutoFit/>
          </a:bodyPr>
          <a:lstStyle/>
          <a:p>
            <a:r>
              <a:rPr lang="es-ES" sz="1400" dirty="0"/>
              <a:t>vs</a:t>
            </a:r>
            <a:endParaRPr lang="es-PE" sz="1400" dirty="0"/>
          </a:p>
        </p:txBody>
      </p:sp>
      <p:sp>
        <p:nvSpPr>
          <p:cNvPr id="53" name="CuadroTexto 52"/>
          <p:cNvSpPr txBox="1"/>
          <p:nvPr/>
        </p:nvSpPr>
        <p:spPr>
          <a:xfrm>
            <a:off x="9918323" y="6035574"/>
            <a:ext cx="1956107" cy="307777"/>
          </a:xfrm>
          <a:prstGeom prst="rect">
            <a:avLst/>
          </a:prstGeom>
          <a:noFill/>
        </p:spPr>
        <p:txBody>
          <a:bodyPr wrap="square" rtlCol="0">
            <a:spAutoFit/>
          </a:bodyPr>
          <a:lstStyle/>
          <a:p>
            <a:pPr algn="ctr"/>
            <a:r>
              <a:rPr lang="es-ES" sz="1400" dirty="0">
                <a:solidFill>
                  <a:schemeClr val="accent1">
                    <a:lumMod val="75000"/>
                  </a:schemeClr>
                </a:solidFill>
              </a:rPr>
              <a:t>Clasificar Clientes</a:t>
            </a:r>
            <a:endParaRPr lang="es-PE" sz="1400" dirty="0">
              <a:solidFill>
                <a:schemeClr val="accent1">
                  <a:lumMod val="75000"/>
                </a:schemeClr>
              </a:solidFill>
            </a:endParaRPr>
          </a:p>
        </p:txBody>
      </p:sp>
      <p:sp>
        <p:nvSpPr>
          <p:cNvPr id="27" name="Rectángulo 26">
            <a:extLst>
              <a:ext uri="{FF2B5EF4-FFF2-40B4-BE49-F238E27FC236}">
                <a16:creationId xmlns:a16="http://schemas.microsoft.com/office/drawing/2014/main" id="{E588B98E-4BD3-45F6-BE87-856FD2AC54BC}"/>
              </a:ext>
            </a:extLst>
          </p:cNvPr>
          <p:cNvSpPr/>
          <p:nvPr/>
        </p:nvSpPr>
        <p:spPr>
          <a:xfrm>
            <a:off x="0" y="0"/>
            <a:ext cx="12192000" cy="6858000"/>
          </a:xfrm>
          <a:prstGeom prst="rect">
            <a:avLst/>
          </a:prstGeom>
          <a:gradFill>
            <a:gsLst>
              <a:gs pos="0">
                <a:srgbClr val="2E4C2F"/>
              </a:gs>
              <a:gs pos="53000">
                <a:schemeClr val="accent6">
                  <a:lumMod val="75000"/>
                </a:schemeClr>
              </a:gs>
              <a:gs pos="100000">
                <a:srgbClr val="2E4C2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a:p>
        </p:txBody>
      </p:sp>
      <p:sp>
        <p:nvSpPr>
          <p:cNvPr id="28" name="CuadroTexto 27">
            <a:extLst>
              <a:ext uri="{FF2B5EF4-FFF2-40B4-BE49-F238E27FC236}">
                <a16:creationId xmlns:a16="http://schemas.microsoft.com/office/drawing/2014/main" id="{A3184C04-CA1E-4236-91A3-94645816CEB4}"/>
              </a:ext>
            </a:extLst>
          </p:cNvPr>
          <p:cNvSpPr txBox="1"/>
          <p:nvPr/>
        </p:nvSpPr>
        <p:spPr>
          <a:xfrm>
            <a:off x="2827887" y="2794383"/>
            <a:ext cx="6308651" cy="1569660"/>
          </a:xfrm>
          <a:prstGeom prst="rect">
            <a:avLst/>
          </a:prstGeom>
          <a:noFill/>
        </p:spPr>
        <p:txBody>
          <a:bodyPr wrap="square" rtlCol="0">
            <a:spAutoFit/>
          </a:bodyPr>
          <a:lstStyle/>
          <a:p>
            <a:pPr algn="ctr"/>
            <a:r>
              <a:rPr lang="es-PE" sz="4800" dirty="0">
                <a:solidFill>
                  <a:schemeClr val="bg1"/>
                </a:solidFill>
                <a:latin typeface="Lucida Sans Unicode" panose="020B0602030504020204" pitchFamily="34" charset="0"/>
                <a:cs typeface="Lucida Sans Unicode" panose="020B0602030504020204" pitchFamily="34" charset="0"/>
              </a:rPr>
              <a:t>Análisis de Sentimiento</a:t>
            </a:r>
          </a:p>
        </p:txBody>
      </p:sp>
      <p:sp>
        <p:nvSpPr>
          <p:cNvPr id="34" name="Rectángulo 33">
            <a:extLst>
              <a:ext uri="{FF2B5EF4-FFF2-40B4-BE49-F238E27FC236}">
                <a16:creationId xmlns:a16="http://schemas.microsoft.com/office/drawing/2014/main" id="{D371B668-1285-4471-8C72-7F3CECEC1C64}"/>
              </a:ext>
            </a:extLst>
          </p:cNvPr>
          <p:cNvSpPr/>
          <p:nvPr/>
        </p:nvSpPr>
        <p:spPr>
          <a:xfrm>
            <a:off x="2197396" y="4385810"/>
            <a:ext cx="7797209" cy="241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a:p>
        </p:txBody>
      </p:sp>
    </p:spTree>
    <p:extLst>
      <p:ext uri="{BB962C8B-B14F-4D97-AF65-F5344CB8AC3E}">
        <p14:creationId xmlns:p14="http://schemas.microsoft.com/office/powerpoint/2010/main" val="4241865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una sola esquina cortada 22">
            <a:extLst>
              <a:ext uri="{FF2B5EF4-FFF2-40B4-BE49-F238E27FC236}">
                <a16:creationId xmlns:a16="http://schemas.microsoft.com/office/drawing/2014/main" id="{8E6AA779-0365-418F-8C00-7AD0100A38A0}"/>
              </a:ext>
            </a:extLst>
          </p:cNvPr>
          <p:cNvSpPr/>
          <p:nvPr/>
        </p:nvSpPr>
        <p:spPr>
          <a:xfrm>
            <a:off x="5008729" y="884077"/>
            <a:ext cx="3271560" cy="1785405"/>
          </a:xfrm>
          <a:prstGeom prst="snip1Rect">
            <a:avLst>
              <a:gd name="adj" fmla="val 32113"/>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Rectángulo 33">
            <a:extLst>
              <a:ext uri="{FF2B5EF4-FFF2-40B4-BE49-F238E27FC236}">
                <a16:creationId xmlns:a16="http://schemas.microsoft.com/office/drawing/2014/main" id="{271A146A-59B9-44B7-A4A9-748060D024FF}"/>
              </a:ext>
            </a:extLst>
          </p:cNvPr>
          <p:cNvSpPr/>
          <p:nvPr/>
        </p:nvSpPr>
        <p:spPr>
          <a:xfrm>
            <a:off x="639193" y="916900"/>
            <a:ext cx="2224585" cy="955342"/>
          </a:xfrm>
          <a:prstGeom prst="rect">
            <a:avLst/>
          </a:prstGeom>
          <a:solidFill>
            <a:schemeClr val="tx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Rectángulo 31">
            <a:extLst>
              <a:ext uri="{FF2B5EF4-FFF2-40B4-BE49-F238E27FC236}">
                <a16:creationId xmlns:a16="http://schemas.microsoft.com/office/drawing/2014/main" id="{CCEB8516-1714-4FFA-BABC-0B7CD938C67E}"/>
              </a:ext>
            </a:extLst>
          </p:cNvPr>
          <p:cNvSpPr/>
          <p:nvPr/>
        </p:nvSpPr>
        <p:spPr>
          <a:xfrm>
            <a:off x="793868" y="1074601"/>
            <a:ext cx="2224585" cy="955342"/>
          </a:xfrm>
          <a:prstGeom prst="rect">
            <a:avLst/>
          </a:prstGeom>
          <a:solidFill>
            <a:schemeClr val="tx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4" name="Google Shape;66;p2">
            <a:extLst>
              <a:ext uri="{FF2B5EF4-FFF2-40B4-BE49-F238E27FC236}">
                <a16:creationId xmlns:a16="http://schemas.microsoft.com/office/drawing/2014/main" id="{CEC417FD-BFF2-4E47-A4A4-53F128141C6A}"/>
              </a:ext>
            </a:extLst>
          </p:cNvPr>
          <p:cNvSpPr txBox="1">
            <a:spLocks/>
          </p:cNvSpPr>
          <p:nvPr/>
        </p:nvSpPr>
        <p:spPr>
          <a:xfrm>
            <a:off x="261851" y="0"/>
            <a:ext cx="8520600" cy="479879"/>
          </a:xfrm>
          <a:prstGeom prst="rect">
            <a:avLst/>
          </a:prstGeom>
          <a:noFill/>
          <a:ln>
            <a:noFill/>
          </a:ln>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buSzPct val="111111"/>
            </a:pPr>
            <a:r>
              <a:rPr lang="es-PE" sz="2400" b="1" dirty="0"/>
              <a:t>Análisis de Sentimiento </a:t>
            </a:r>
          </a:p>
        </p:txBody>
      </p:sp>
      <p:cxnSp>
        <p:nvCxnSpPr>
          <p:cNvPr id="30" name="Google Shape;67;p2">
            <a:extLst>
              <a:ext uri="{FF2B5EF4-FFF2-40B4-BE49-F238E27FC236}">
                <a16:creationId xmlns:a16="http://schemas.microsoft.com/office/drawing/2014/main" id="{49DFF75E-14D2-4989-BE9B-42D3F2919321}"/>
              </a:ext>
            </a:extLst>
          </p:cNvPr>
          <p:cNvCxnSpPr>
            <a:cxnSpLocks/>
          </p:cNvCxnSpPr>
          <p:nvPr/>
        </p:nvCxnSpPr>
        <p:spPr>
          <a:xfrm>
            <a:off x="311700" y="525872"/>
            <a:ext cx="11575500" cy="0"/>
          </a:xfrm>
          <a:prstGeom prst="straightConnector1">
            <a:avLst/>
          </a:prstGeom>
          <a:noFill/>
          <a:ln w="9525" cap="flat" cmpd="sng">
            <a:solidFill>
              <a:srgbClr val="005828"/>
            </a:solidFill>
            <a:prstDash val="solid"/>
            <a:round/>
            <a:headEnd type="none" w="sm" len="sm"/>
            <a:tailEnd type="none" w="sm" len="sm"/>
          </a:ln>
          <a:effectLst>
            <a:outerShdw blurRad="50800" dist="38100" dir="2700000" algn="tl" rotWithShape="0">
              <a:srgbClr val="000000">
                <a:alpha val="40000"/>
              </a:srgbClr>
            </a:outerShdw>
          </a:effectLst>
        </p:spPr>
      </p:cxnSp>
      <p:sp>
        <p:nvSpPr>
          <p:cNvPr id="3" name="Rectángulo 2">
            <a:extLst>
              <a:ext uri="{FF2B5EF4-FFF2-40B4-BE49-F238E27FC236}">
                <a16:creationId xmlns:a16="http://schemas.microsoft.com/office/drawing/2014/main" id="{C81A8587-39C9-41A2-9106-5A95A3232486}"/>
              </a:ext>
            </a:extLst>
          </p:cNvPr>
          <p:cNvSpPr/>
          <p:nvPr/>
        </p:nvSpPr>
        <p:spPr>
          <a:xfrm>
            <a:off x="948543" y="1287914"/>
            <a:ext cx="2224585" cy="955342"/>
          </a:xfrm>
          <a:prstGeom prst="rect">
            <a:avLst/>
          </a:prstGeom>
          <a:solidFill>
            <a:schemeClr val="tx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3" name="Rectángulo 32">
            <a:extLst>
              <a:ext uri="{FF2B5EF4-FFF2-40B4-BE49-F238E27FC236}">
                <a16:creationId xmlns:a16="http://schemas.microsoft.com/office/drawing/2014/main" id="{2819E9A9-0F02-4367-80B7-77F3E8C1BB81}"/>
              </a:ext>
            </a:extLst>
          </p:cNvPr>
          <p:cNvSpPr/>
          <p:nvPr/>
        </p:nvSpPr>
        <p:spPr>
          <a:xfrm>
            <a:off x="1103218" y="1501227"/>
            <a:ext cx="2224585" cy="955342"/>
          </a:xfrm>
          <a:prstGeom prst="rect">
            <a:avLst/>
          </a:prstGeom>
          <a:solidFill>
            <a:schemeClr val="tx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Flecha: a la derecha 4">
            <a:extLst>
              <a:ext uri="{FF2B5EF4-FFF2-40B4-BE49-F238E27FC236}">
                <a16:creationId xmlns:a16="http://schemas.microsoft.com/office/drawing/2014/main" id="{A35862AC-01B1-4DF9-848E-8C4F7ED25534}"/>
              </a:ext>
            </a:extLst>
          </p:cNvPr>
          <p:cNvSpPr/>
          <p:nvPr/>
        </p:nvSpPr>
        <p:spPr>
          <a:xfrm>
            <a:off x="3555267" y="1192380"/>
            <a:ext cx="1187355" cy="955342"/>
          </a:xfrm>
          <a:prstGeom prst="rightArrow">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CuadroTexto 5">
            <a:extLst>
              <a:ext uri="{FF2B5EF4-FFF2-40B4-BE49-F238E27FC236}">
                <a16:creationId xmlns:a16="http://schemas.microsoft.com/office/drawing/2014/main" id="{2BF9BBD3-ED8D-4135-8706-3B00F6195080}"/>
              </a:ext>
            </a:extLst>
          </p:cNvPr>
          <p:cNvSpPr txBox="1"/>
          <p:nvPr/>
        </p:nvSpPr>
        <p:spPr>
          <a:xfrm>
            <a:off x="5427907" y="998833"/>
            <a:ext cx="2320119" cy="369332"/>
          </a:xfrm>
          <a:prstGeom prst="rect">
            <a:avLst/>
          </a:prstGeom>
          <a:noFill/>
        </p:spPr>
        <p:txBody>
          <a:bodyPr wrap="square" rtlCol="0">
            <a:spAutoFit/>
          </a:bodyPr>
          <a:lstStyle/>
          <a:p>
            <a:pPr algn="ctr"/>
            <a:r>
              <a:rPr lang="es-PE" b="1" dirty="0"/>
              <a:t>Lexicón</a:t>
            </a:r>
          </a:p>
        </p:txBody>
      </p:sp>
      <p:sp>
        <p:nvSpPr>
          <p:cNvPr id="7" name="CuadroTexto 6">
            <a:extLst>
              <a:ext uri="{FF2B5EF4-FFF2-40B4-BE49-F238E27FC236}">
                <a16:creationId xmlns:a16="http://schemas.microsoft.com/office/drawing/2014/main" id="{CF300807-2EE5-4D20-A79A-3F5E36A2A1EF}"/>
              </a:ext>
            </a:extLst>
          </p:cNvPr>
          <p:cNvSpPr txBox="1"/>
          <p:nvPr/>
        </p:nvSpPr>
        <p:spPr>
          <a:xfrm>
            <a:off x="4895644" y="1437424"/>
            <a:ext cx="3384645" cy="646331"/>
          </a:xfrm>
          <a:prstGeom prst="rect">
            <a:avLst/>
          </a:prstGeom>
          <a:noFill/>
        </p:spPr>
        <p:txBody>
          <a:bodyPr wrap="square" rtlCol="0">
            <a:spAutoFit/>
          </a:bodyPr>
          <a:lstStyle/>
          <a:p>
            <a:pPr algn="ctr"/>
            <a:r>
              <a:rPr lang="es-PE" dirty="0"/>
              <a:t>Desarrollado por la Universidad Javeriana de Colombia</a:t>
            </a:r>
          </a:p>
        </p:txBody>
      </p:sp>
      <p:sp>
        <p:nvSpPr>
          <p:cNvPr id="8" name="CuadroTexto 7">
            <a:extLst>
              <a:ext uri="{FF2B5EF4-FFF2-40B4-BE49-F238E27FC236}">
                <a16:creationId xmlns:a16="http://schemas.microsoft.com/office/drawing/2014/main" id="{C30F6B63-6B8C-4866-B1A4-AC6BE5DF33E3}"/>
              </a:ext>
            </a:extLst>
          </p:cNvPr>
          <p:cNvSpPr txBox="1"/>
          <p:nvPr/>
        </p:nvSpPr>
        <p:spPr>
          <a:xfrm>
            <a:off x="4984354" y="2146262"/>
            <a:ext cx="3207224" cy="523220"/>
          </a:xfrm>
          <a:prstGeom prst="rect">
            <a:avLst/>
          </a:prstGeom>
          <a:noFill/>
        </p:spPr>
        <p:txBody>
          <a:bodyPr wrap="square" rtlCol="0">
            <a:spAutoFit/>
          </a:bodyPr>
          <a:lstStyle/>
          <a:p>
            <a:pPr algn="ctr"/>
            <a:r>
              <a:rPr lang="es-PE" sz="1400" dirty="0"/>
              <a:t>-1: Palabra Negativa; 0 Palabra Neutra; </a:t>
            </a:r>
          </a:p>
          <a:p>
            <a:pPr algn="ctr"/>
            <a:r>
              <a:rPr lang="es-PE" sz="1400" dirty="0"/>
              <a:t>+1 Palabra Positiva</a:t>
            </a:r>
          </a:p>
        </p:txBody>
      </p:sp>
      <p:sp>
        <p:nvSpPr>
          <p:cNvPr id="39" name="Flecha: a la derecha 38">
            <a:extLst>
              <a:ext uri="{FF2B5EF4-FFF2-40B4-BE49-F238E27FC236}">
                <a16:creationId xmlns:a16="http://schemas.microsoft.com/office/drawing/2014/main" id="{F5ECA966-0CD3-4896-8491-5BDD3B583F98}"/>
              </a:ext>
            </a:extLst>
          </p:cNvPr>
          <p:cNvSpPr/>
          <p:nvPr/>
        </p:nvSpPr>
        <p:spPr>
          <a:xfrm>
            <a:off x="8533885" y="1197279"/>
            <a:ext cx="1187355" cy="955342"/>
          </a:xfrm>
          <a:prstGeom prst="rightArrow">
            <a:avLst/>
          </a:prstGeom>
          <a:solidFill>
            <a:schemeClr val="tx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12300E5C-727B-46EC-A674-E85F5EA01BCF}"/>
              </a:ext>
            </a:extLst>
          </p:cNvPr>
          <p:cNvSpPr txBox="1"/>
          <p:nvPr/>
        </p:nvSpPr>
        <p:spPr>
          <a:xfrm>
            <a:off x="9974836" y="1232326"/>
            <a:ext cx="1825870" cy="830997"/>
          </a:xfrm>
          <a:prstGeom prst="rect">
            <a:avLst/>
          </a:prstGeom>
          <a:noFill/>
        </p:spPr>
        <p:txBody>
          <a:bodyPr wrap="square" rtlCol="0">
            <a:spAutoFit/>
          </a:bodyPr>
          <a:lstStyle/>
          <a:p>
            <a:pPr algn="ctr"/>
            <a:r>
              <a:rPr lang="es-PE" sz="2400" b="1" dirty="0">
                <a:solidFill>
                  <a:schemeClr val="tx2">
                    <a:lumMod val="50000"/>
                  </a:schemeClr>
                </a:solidFill>
              </a:rPr>
              <a:t>Score Sentimental</a:t>
            </a:r>
          </a:p>
        </p:txBody>
      </p:sp>
      <p:pic>
        <p:nvPicPr>
          <p:cNvPr id="13" name="Imagen 12">
            <a:extLst>
              <a:ext uri="{FF2B5EF4-FFF2-40B4-BE49-F238E27FC236}">
                <a16:creationId xmlns:a16="http://schemas.microsoft.com/office/drawing/2014/main" id="{71FD9AB9-7721-4B52-BF63-6F0ECC440B4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53096" y="3234430"/>
            <a:ext cx="7955066" cy="2739493"/>
          </a:xfrm>
          <a:prstGeom prst="rect">
            <a:avLst/>
          </a:prstGeom>
        </p:spPr>
      </p:pic>
      <p:sp>
        <p:nvSpPr>
          <p:cNvPr id="14" name="CuadroTexto 13">
            <a:extLst>
              <a:ext uri="{FF2B5EF4-FFF2-40B4-BE49-F238E27FC236}">
                <a16:creationId xmlns:a16="http://schemas.microsoft.com/office/drawing/2014/main" id="{0564DAA4-C9DF-4F86-99C5-57EC2928DC79}"/>
              </a:ext>
            </a:extLst>
          </p:cNvPr>
          <p:cNvSpPr txBox="1"/>
          <p:nvPr/>
        </p:nvSpPr>
        <p:spPr>
          <a:xfrm>
            <a:off x="476587" y="6070518"/>
            <a:ext cx="6689573" cy="523220"/>
          </a:xfrm>
          <a:prstGeom prst="rect">
            <a:avLst/>
          </a:prstGeom>
          <a:noFill/>
        </p:spPr>
        <p:txBody>
          <a:bodyPr wrap="square" rtlCol="0">
            <a:spAutoFit/>
          </a:bodyPr>
          <a:lstStyle/>
          <a:p>
            <a:r>
              <a:rPr lang="es-PE" sz="1400" b="1" dirty="0"/>
              <a:t>Más   Positivo : </a:t>
            </a:r>
            <a:r>
              <a:rPr lang="es-PE" sz="1400" dirty="0">
                <a:solidFill>
                  <a:schemeClr val="accent5">
                    <a:lumMod val="75000"/>
                  </a:schemeClr>
                </a:solidFill>
              </a:rPr>
              <a:t>Clúster como un modelo en el desarrollo de Negocio</a:t>
            </a:r>
          </a:p>
          <a:p>
            <a:r>
              <a:rPr lang="es-PE" sz="1400" b="1" dirty="0"/>
              <a:t>Menos Positivo: </a:t>
            </a:r>
            <a:r>
              <a:rPr lang="es-PE" sz="1400" dirty="0">
                <a:solidFill>
                  <a:schemeClr val="accent1">
                    <a:lumMod val="75000"/>
                  </a:schemeClr>
                </a:solidFill>
              </a:rPr>
              <a:t>Análisis de Clúster para la clasificación de Datos Económicos (neutro)</a:t>
            </a:r>
          </a:p>
        </p:txBody>
      </p:sp>
      <p:graphicFrame>
        <p:nvGraphicFramePr>
          <p:cNvPr id="46" name="Gráfico 45">
            <a:extLst>
              <a:ext uri="{FF2B5EF4-FFF2-40B4-BE49-F238E27FC236}">
                <a16:creationId xmlns:a16="http://schemas.microsoft.com/office/drawing/2014/main" id="{708F58FA-5781-4C7B-AA89-73E05FB739D3}"/>
              </a:ext>
            </a:extLst>
          </p:cNvPr>
          <p:cNvGraphicFramePr>
            <a:graphicFrameLocks/>
          </p:cNvGraphicFramePr>
          <p:nvPr>
            <p:extLst>
              <p:ext uri="{D42A27DB-BD31-4B8C-83A1-F6EECF244321}">
                <p14:modId xmlns:p14="http://schemas.microsoft.com/office/powerpoint/2010/main" val="3892823992"/>
              </p:ext>
            </p:extLst>
          </p:nvPr>
        </p:nvGraphicFramePr>
        <p:xfrm>
          <a:off x="8461611" y="3467732"/>
          <a:ext cx="2929588" cy="2559919"/>
        </p:xfrm>
        <a:graphic>
          <a:graphicData uri="http://schemas.openxmlformats.org/drawingml/2006/chart">
            <c:chart xmlns:c="http://schemas.openxmlformats.org/drawingml/2006/chart" xmlns:r="http://schemas.openxmlformats.org/officeDocument/2006/relationships" r:id="rId3"/>
          </a:graphicData>
        </a:graphic>
      </p:graphicFrame>
      <p:sp>
        <p:nvSpPr>
          <p:cNvPr id="48" name="CuadroTexto 47">
            <a:extLst>
              <a:ext uri="{FF2B5EF4-FFF2-40B4-BE49-F238E27FC236}">
                <a16:creationId xmlns:a16="http://schemas.microsoft.com/office/drawing/2014/main" id="{79D2F627-1643-4C0E-94DC-F405BA6F8B9F}"/>
              </a:ext>
            </a:extLst>
          </p:cNvPr>
          <p:cNvSpPr txBox="1"/>
          <p:nvPr/>
        </p:nvSpPr>
        <p:spPr>
          <a:xfrm>
            <a:off x="7304813" y="6101065"/>
            <a:ext cx="2101089" cy="738664"/>
          </a:xfrm>
          <a:prstGeom prst="rect">
            <a:avLst/>
          </a:prstGeom>
          <a:noFill/>
        </p:spPr>
        <p:txBody>
          <a:bodyPr wrap="square">
            <a:spAutoFit/>
          </a:bodyPr>
          <a:lstStyle/>
          <a:p>
            <a:endParaRPr lang="es-PE" sz="1400" b="1" dirty="0">
              <a:solidFill>
                <a:schemeClr val="accent2">
                  <a:lumMod val="75000"/>
                </a:schemeClr>
              </a:solidFill>
            </a:endParaRPr>
          </a:p>
          <a:p>
            <a:r>
              <a:rPr lang="es-PE" sz="1400" b="1" dirty="0">
                <a:solidFill>
                  <a:schemeClr val="accent2">
                    <a:lumMod val="75000"/>
                  </a:schemeClr>
                </a:solidFill>
              </a:rPr>
              <a:t>Comentarios Web + Negocios Internacionales</a:t>
            </a:r>
          </a:p>
        </p:txBody>
      </p:sp>
      <p:sp>
        <p:nvSpPr>
          <p:cNvPr id="49" name="CuadroTexto 48">
            <a:extLst>
              <a:ext uri="{FF2B5EF4-FFF2-40B4-BE49-F238E27FC236}">
                <a16:creationId xmlns:a16="http://schemas.microsoft.com/office/drawing/2014/main" id="{BAB98F26-8D27-41BD-B71B-FB17BD42640A}"/>
              </a:ext>
            </a:extLst>
          </p:cNvPr>
          <p:cNvSpPr txBox="1"/>
          <p:nvPr/>
        </p:nvSpPr>
        <p:spPr>
          <a:xfrm>
            <a:off x="10061330" y="6143378"/>
            <a:ext cx="1556657" cy="523220"/>
          </a:xfrm>
          <a:prstGeom prst="rect">
            <a:avLst/>
          </a:prstGeom>
          <a:noFill/>
        </p:spPr>
        <p:txBody>
          <a:bodyPr wrap="square">
            <a:spAutoFit/>
          </a:bodyPr>
          <a:lstStyle/>
          <a:p>
            <a:endParaRPr lang="es-PE" sz="1400" b="1" dirty="0">
              <a:solidFill>
                <a:schemeClr val="accent4">
                  <a:lumMod val="50000"/>
                </a:schemeClr>
              </a:solidFill>
            </a:endParaRPr>
          </a:p>
          <a:p>
            <a:r>
              <a:rPr lang="es-PE" sz="1400" b="1" dirty="0" err="1">
                <a:solidFill>
                  <a:schemeClr val="accent4">
                    <a:lumMod val="50000"/>
                  </a:schemeClr>
                </a:solidFill>
              </a:rPr>
              <a:t>Clustering</a:t>
            </a:r>
            <a:endParaRPr lang="es-PE" sz="1400" b="1" dirty="0">
              <a:solidFill>
                <a:schemeClr val="accent4">
                  <a:lumMod val="50000"/>
                </a:schemeClr>
              </a:solidFill>
            </a:endParaRPr>
          </a:p>
        </p:txBody>
      </p:sp>
      <p:sp>
        <p:nvSpPr>
          <p:cNvPr id="54" name="CuadroTexto 53">
            <a:extLst>
              <a:ext uri="{FF2B5EF4-FFF2-40B4-BE49-F238E27FC236}">
                <a16:creationId xmlns:a16="http://schemas.microsoft.com/office/drawing/2014/main" id="{636F35CA-6DE9-4177-9577-6E265918662C}"/>
              </a:ext>
            </a:extLst>
          </p:cNvPr>
          <p:cNvSpPr txBox="1"/>
          <p:nvPr/>
        </p:nvSpPr>
        <p:spPr>
          <a:xfrm>
            <a:off x="8782451" y="6097384"/>
            <a:ext cx="1934029" cy="307777"/>
          </a:xfrm>
          <a:prstGeom prst="rect">
            <a:avLst/>
          </a:prstGeom>
          <a:noFill/>
        </p:spPr>
        <p:txBody>
          <a:bodyPr wrap="square">
            <a:spAutoFit/>
          </a:bodyPr>
          <a:lstStyle/>
          <a:p>
            <a:r>
              <a:rPr lang="es-PE" sz="1400" b="1" dirty="0">
                <a:solidFill>
                  <a:schemeClr val="accent5">
                    <a:lumMod val="75000"/>
                  </a:schemeClr>
                </a:solidFill>
              </a:rPr>
              <a:t>Redes Neuronales</a:t>
            </a:r>
            <a:endParaRPr lang="es-PE" sz="1400" dirty="0"/>
          </a:p>
        </p:txBody>
      </p:sp>
      <p:sp>
        <p:nvSpPr>
          <p:cNvPr id="55" name="CuadroTexto 54">
            <a:extLst>
              <a:ext uri="{FF2B5EF4-FFF2-40B4-BE49-F238E27FC236}">
                <a16:creationId xmlns:a16="http://schemas.microsoft.com/office/drawing/2014/main" id="{B20CACCC-CE08-4AAC-A27A-C9BDE2E4E741}"/>
              </a:ext>
            </a:extLst>
          </p:cNvPr>
          <p:cNvSpPr txBox="1"/>
          <p:nvPr/>
        </p:nvSpPr>
        <p:spPr>
          <a:xfrm>
            <a:off x="10458659" y="6035656"/>
            <a:ext cx="2080472" cy="307777"/>
          </a:xfrm>
          <a:prstGeom prst="rect">
            <a:avLst/>
          </a:prstGeom>
          <a:noFill/>
        </p:spPr>
        <p:txBody>
          <a:bodyPr wrap="square">
            <a:spAutoFit/>
          </a:bodyPr>
          <a:lstStyle/>
          <a:p>
            <a:r>
              <a:rPr lang="es-PE" sz="1400" b="1" dirty="0">
                <a:solidFill>
                  <a:schemeClr val="accent6">
                    <a:lumMod val="50000"/>
                  </a:schemeClr>
                </a:solidFill>
              </a:rPr>
              <a:t>Minería de Opinión</a:t>
            </a:r>
            <a:endParaRPr lang="es-PE" sz="1400" dirty="0"/>
          </a:p>
        </p:txBody>
      </p:sp>
      <p:sp>
        <p:nvSpPr>
          <p:cNvPr id="20" name="CuadroTexto 19">
            <a:extLst>
              <a:ext uri="{FF2B5EF4-FFF2-40B4-BE49-F238E27FC236}">
                <a16:creationId xmlns:a16="http://schemas.microsoft.com/office/drawing/2014/main" id="{D97DF44D-6D5F-4796-83E5-9F0CE4686050}"/>
              </a:ext>
            </a:extLst>
          </p:cNvPr>
          <p:cNvSpPr txBox="1"/>
          <p:nvPr/>
        </p:nvSpPr>
        <p:spPr>
          <a:xfrm>
            <a:off x="8355357" y="3131051"/>
            <a:ext cx="3317892" cy="369332"/>
          </a:xfrm>
          <a:prstGeom prst="rect">
            <a:avLst/>
          </a:prstGeom>
          <a:noFill/>
        </p:spPr>
        <p:txBody>
          <a:bodyPr wrap="square" rtlCol="0">
            <a:spAutoFit/>
          </a:bodyPr>
          <a:lstStyle/>
          <a:p>
            <a:pPr algn="ctr"/>
            <a:r>
              <a:rPr lang="es-PE" dirty="0">
                <a:solidFill>
                  <a:schemeClr val="accent1">
                    <a:lumMod val="75000"/>
                  </a:schemeClr>
                </a:solidFill>
              </a:rPr>
              <a:t>Score Sentimental Por Clúster </a:t>
            </a:r>
          </a:p>
        </p:txBody>
      </p:sp>
      <p:sp>
        <p:nvSpPr>
          <p:cNvPr id="56" name="CuadroTexto 55">
            <a:extLst>
              <a:ext uri="{FF2B5EF4-FFF2-40B4-BE49-F238E27FC236}">
                <a16:creationId xmlns:a16="http://schemas.microsoft.com/office/drawing/2014/main" id="{A560BF05-5D2E-4734-B581-329A42B6AE4F}"/>
              </a:ext>
            </a:extLst>
          </p:cNvPr>
          <p:cNvSpPr txBox="1"/>
          <p:nvPr/>
        </p:nvSpPr>
        <p:spPr>
          <a:xfrm>
            <a:off x="338501" y="3001467"/>
            <a:ext cx="4286232" cy="369332"/>
          </a:xfrm>
          <a:prstGeom prst="rect">
            <a:avLst/>
          </a:prstGeom>
          <a:noFill/>
        </p:spPr>
        <p:txBody>
          <a:bodyPr wrap="square" rtlCol="0">
            <a:spAutoFit/>
          </a:bodyPr>
          <a:lstStyle/>
          <a:p>
            <a:pPr algn="ctr"/>
            <a:r>
              <a:rPr lang="es-PE" dirty="0">
                <a:solidFill>
                  <a:schemeClr val="accent1">
                    <a:lumMod val="75000"/>
                  </a:schemeClr>
                </a:solidFill>
              </a:rPr>
              <a:t>Score Sentimental Por Documento</a:t>
            </a:r>
          </a:p>
        </p:txBody>
      </p:sp>
      <p:cxnSp>
        <p:nvCxnSpPr>
          <p:cNvPr id="22" name="Conector recto 21">
            <a:extLst>
              <a:ext uri="{FF2B5EF4-FFF2-40B4-BE49-F238E27FC236}">
                <a16:creationId xmlns:a16="http://schemas.microsoft.com/office/drawing/2014/main" id="{860F1508-DDEA-463D-9CFB-BBADA0FEED7D}"/>
              </a:ext>
            </a:extLst>
          </p:cNvPr>
          <p:cNvCxnSpPr/>
          <p:nvPr/>
        </p:nvCxnSpPr>
        <p:spPr>
          <a:xfrm>
            <a:off x="501791" y="2815771"/>
            <a:ext cx="11476983" cy="0"/>
          </a:xfrm>
          <a:prstGeom prst="line">
            <a:avLst/>
          </a:prstGeom>
          <a:ln>
            <a:solidFill>
              <a:schemeClr val="accent6">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F4A7FCD8-4822-4A9E-BBDD-A86B571FD91D}"/>
              </a:ext>
            </a:extLst>
          </p:cNvPr>
          <p:cNvSpPr txBox="1"/>
          <p:nvPr/>
        </p:nvSpPr>
        <p:spPr>
          <a:xfrm>
            <a:off x="1196991" y="1545536"/>
            <a:ext cx="1663375" cy="338554"/>
          </a:xfrm>
          <a:prstGeom prst="rect">
            <a:avLst/>
          </a:prstGeom>
          <a:noFill/>
        </p:spPr>
        <p:txBody>
          <a:bodyPr wrap="square" rtlCol="0">
            <a:spAutoFit/>
          </a:bodyPr>
          <a:lstStyle/>
          <a:p>
            <a:r>
              <a:rPr lang="es-PE" sz="1600" dirty="0"/>
              <a:t>Documentos</a:t>
            </a:r>
          </a:p>
        </p:txBody>
      </p:sp>
    </p:spTree>
    <p:extLst>
      <p:ext uri="{BB962C8B-B14F-4D97-AF65-F5344CB8AC3E}">
        <p14:creationId xmlns:p14="http://schemas.microsoft.com/office/powerpoint/2010/main" val="4049520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ángulo 58"/>
          <p:cNvSpPr/>
          <p:nvPr/>
        </p:nvSpPr>
        <p:spPr>
          <a:xfrm>
            <a:off x="5081309" y="699248"/>
            <a:ext cx="4311603" cy="6131859"/>
          </a:xfrm>
          <a:prstGeom prst="rect">
            <a:avLst/>
          </a:prstGeom>
          <a:pattFill prst="divot">
            <a:fgClr>
              <a:srgbClr val="DCDCD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sp>
        <p:nvSpPr>
          <p:cNvPr id="19" name="Rectángulo 18"/>
          <p:cNvSpPr/>
          <p:nvPr/>
        </p:nvSpPr>
        <p:spPr>
          <a:xfrm>
            <a:off x="1" y="699248"/>
            <a:ext cx="5212080" cy="6131859"/>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sp>
        <p:nvSpPr>
          <p:cNvPr id="47" name="CuadroTexto 46"/>
          <p:cNvSpPr txBox="1"/>
          <p:nvPr/>
        </p:nvSpPr>
        <p:spPr>
          <a:xfrm>
            <a:off x="188259" y="113384"/>
            <a:ext cx="7897651" cy="523220"/>
          </a:xfrm>
          <a:prstGeom prst="rect">
            <a:avLst/>
          </a:prstGeom>
          <a:noFill/>
        </p:spPr>
        <p:txBody>
          <a:bodyPr wrap="square" rtlCol="0">
            <a:spAutoFit/>
          </a:bodyPr>
          <a:lstStyle/>
          <a:p>
            <a:pPr algn="just"/>
            <a:r>
              <a:rPr lang="es-ES" sz="2800" b="1" dirty="0">
                <a:solidFill>
                  <a:schemeClr val="accent1">
                    <a:lumMod val="50000"/>
                  </a:schemeClr>
                </a:solidFill>
              </a:rPr>
              <a:t>Desarrollo del proceso</a:t>
            </a:r>
            <a:endParaRPr lang="es-PE" sz="2800" b="1" dirty="0">
              <a:solidFill>
                <a:schemeClr val="accent1">
                  <a:lumMod val="50000"/>
                </a:schemeClr>
              </a:solidFill>
            </a:endParaRPr>
          </a:p>
        </p:txBody>
      </p:sp>
      <p:pic>
        <p:nvPicPr>
          <p:cNvPr id="57" name="Imagen 56">
            <a:extLst>
              <a:ext uri="{FF2B5EF4-FFF2-40B4-BE49-F238E27FC236}">
                <a16:creationId xmlns:a16="http://schemas.microsoft.com/office/drawing/2014/main" id="{ED4FE1DA-F39D-4A99-94D0-F7F5DC7D4FD6}"/>
              </a:ext>
            </a:extLst>
          </p:cNvPr>
          <p:cNvPicPr>
            <a:picLocks noChangeAspect="1"/>
          </p:cNvPicPr>
          <p:nvPr/>
        </p:nvPicPr>
        <p:blipFill rotWithShape="1">
          <a:blip r:embed="rId2">
            <a:clrChange>
              <a:clrFrom>
                <a:srgbClr val="FFFFFF"/>
              </a:clrFrom>
              <a:clrTo>
                <a:srgbClr val="FFFFFF">
                  <a:alpha val="0"/>
                </a:srgbClr>
              </a:clrTo>
            </a:clrChange>
          </a:blip>
          <a:srcRect r="65690" b="27692"/>
          <a:stretch/>
        </p:blipFill>
        <p:spPr>
          <a:xfrm>
            <a:off x="11426248" y="125618"/>
            <a:ext cx="495117" cy="485247"/>
          </a:xfrm>
          <a:prstGeom prst="rect">
            <a:avLst/>
          </a:prstGeom>
        </p:spPr>
      </p:pic>
      <p:cxnSp>
        <p:nvCxnSpPr>
          <p:cNvPr id="58" name="Conector recto 57"/>
          <p:cNvCxnSpPr/>
          <p:nvPr/>
        </p:nvCxnSpPr>
        <p:spPr>
          <a:xfrm flipV="1">
            <a:off x="188261" y="699247"/>
            <a:ext cx="11873753" cy="26895"/>
          </a:xfrm>
          <a:prstGeom prst="line">
            <a:avLst/>
          </a:prstGeom>
          <a:ln w="3175">
            <a:solidFill>
              <a:srgbClr val="163D4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1013899" y="1519311"/>
            <a:ext cx="2954216" cy="914400"/>
          </a:xfrm>
          <a:prstGeom prst="rect">
            <a:avLst/>
          </a:prstGeom>
          <a:solidFill>
            <a:srgbClr val="004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MODELO </a:t>
            </a:r>
          </a:p>
          <a:p>
            <a:pPr algn="ctr"/>
            <a:r>
              <a:rPr lang="es-ES" sz="1400" dirty="0"/>
              <a:t>NO SUPERVISADO</a:t>
            </a:r>
            <a:endParaRPr lang="es-PE" sz="1400" dirty="0"/>
          </a:p>
        </p:txBody>
      </p:sp>
      <p:sp>
        <p:nvSpPr>
          <p:cNvPr id="54" name="Flecha abajo 53"/>
          <p:cNvSpPr/>
          <p:nvPr/>
        </p:nvSpPr>
        <p:spPr>
          <a:xfrm>
            <a:off x="7131996" y="4344542"/>
            <a:ext cx="393896" cy="38796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pic>
        <p:nvPicPr>
          <p:cNvPr id="24" name="Imagen 23"/>
          <p:cNvPicPr>
            <a:picLocks noChangeAspect="1"/>
          </p:cNvPicPr>
          <p:nvPr/>
        </p:nvPicPr>
        <p:blipFill>
          <a:blip r:embed="rId3">
            <a:clrChange>
              <a:clrFrom>
                <a:srgbClr val="FFFFFF"/>
              </a:clrFrom>
              <a:clrTo>
                <a:srgbClr val="FFFFFF">
                  <a:alpha val="0"/>
                </a:srgbClr>
              </a:clrTo>
            </a:clrChange>
          </a:blip>
          <a:stretch>
            <a:fillRect/>
          </a:stretch>
        </p:blipFill>
        <p:spPr>
          <a:xfrm>
            <a:off x="11308085" y="5226689"/>
            <a:ext cx="588723" cy="588723"/>
          </a:xfrm>
          <a:prstGeom prst="rect">
            <a:avLst/>
          </a:prstGeom>
        </p:spPr>
      </p:pic>
      <p:sp>
        <p:nvSpPr>
          <p:cNvPr id="30" name="Rectángulo 29"/>
          <p:cNvSpPr/>
          <p:nvPr/>
        </p:nvSpPr>
        <p:spPr>
          <a:xfrm>
            <a:off x="5721763" y="1460177"/>
            <a:ext cx="2954216" cy="914400"/>
          </a:xfrm>
          <a:prstGeom prst="rect">
            <a:avLst/>
          </a:prstGeom>
          <a:solidFill>
            <a:srgbClr val="004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MODELO </a:t>
            </a:r>
          </a:p>
          <a:p>
            <a:pPr algn="ctr"/>
            <a:r>
              <a:rPr lang="es-ES" sz="1400" dirty="0"/>
              <a:t>SUPERVISADO</a:t>
            </a:r>
            <a:endParaRPr lang="es-PE" sz="1400" dirty="0"/>
          </a:p>
        </p:txBody>
      </p:sp>
      <p:sp>
        <p:nvSpPr>
          <p:cNvPr id="31" name="Rectángulo 30"/>
          <p:cNvSpPr/>
          <p:nvPr/>
        </p:nvSpPr>
        <p:spPr>
          <a:xfrm>
            <a:off x="1001462" y="4644997"/>
            <a:ext cx="2979093" cy="1405116"/>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GRUPOS</a:t>
            </a:r>
          </a:p>
          <a:p>
            <a:pPr marL="285744" indent="-285744" algn="ctr">
              <a:buClr>
                <a:schemeClr val="bg1"/>
              </a:buClr>
              <a:buSzPct val="90000"/>
              <a:buFont typeface="Wingdings" panose="05000000000000000000" pitchFamily="2" charset="2"/>
              <a:buChar char="q"/>
            </a:pPr>
            <a:r>
              <a:rPr lang="es-ES" sz="1400" dirty="0"/>
              <a:t>Más Propenso</a:t>
            </a:r>
          </a:p>
          <a:p>
            <a:pPr marL="285744" indent="-285744" algn="ctr">
              <a:buClr>
                <a:schemeClr val="bg1"/>
              </a:buClr>
              <a:buSzPct val="90000"/>
              <a:buFont typeface="Wingdings" panose="05000000000000000000" pitchFamily="2" charset="2"/>
              <a:buChar char="q"/>
            </a:pPr>
            <a:r>
              <a:rPr lang="es-ES" sz="1400" dirty="0"/>
              <a:t>Regularmente Propenso</a:t>
            </a:r>
          </a:p>
          <a:p>
            <a:pPr marL="285744" indent="-285744" algn="ctr">
              <a:buClr>
                <a:schemeClr val="bg1"/>
              </a:buClr>
              <a:buSzPct val="90000"/>
              <a:buFont typeface="Wingdings" panose="05000000000000000000" pitchFamily="2" charset="2"/>
              <a:buChar char="q"/>
            </a:pPr>
            <a:r>
              <a:rPr lang="es-ES" sz="1400" dirty="0"/>
              <a:t>Poco Propenso</a:t>
            </a:r>
            <a:endParaRPr lang="es-PE" sz="1400" dirty="0"/>
          </a:p>
        </p:txBody>
      </p:sp>
      <p:sp>
        <p:nvSpPr>
          <p:cNvPr id="32" name="Rectángulo 31"/>
          <p:cNvSpPr/>
          <p:nvPr/>
        </p:nvSpPr>
        <p:spPr>
          <a:xfrm>
            <a:off x="1013899" y="3077141"/>
            <a:ext cx="2954216" cy="914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Mapas Auto organizados de </a:t>
            </a:r>
            <a:r>
              <a:rPr lang="es-ES" sz="1400" dirty="0" err="1"/>
              <a:t>Kohonen</a:t>
            </a:r>
            <a:endParaRPr lang="es-PE" sz="1400" dirty="0"/>
          </a:p>
        </p:txBody>
      </p:sp>
      <p:cxnSp>
        <p:nvCxnSpPr>
          <p:cNvPr id="6" name="Conector angular 5"/>
          <p:cNvCxnSpPr>
            <a:stCxn id="31" idx="3"/>
            <a:endCxn id="30" idx="1"/>
          </p:cNvCxnSpPr>
          <p:nvPr/>
        </p:nvCxnSpPr>
        <p:spPr>
          <a:xfrm flipV="1">
            <a:off x="3980556" y="1917378"/>
            <a:ext cx="1741209" cy="3430177"/>
          </a:xfrm>
          <a:prstGeom prst="bentConnector3">
            <a:avLst>
              <a:gd name="adj1" fmla="val 50000"/>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ángulo 45"/>
          <p:cNvSpPr/>
          <p:nvPr/>
        </p:nvSpPr>
        <p:spPr>
          <a:xfrm>
            <a:off x="5474084" y="3099483"/>
            <a:ext cx="1584141" cy="914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Red Neuronal</a:t>
            </a:r>
            <a:endParaRPr lang="es-PE" sz="1400" dirty="0"/>
          </a:p>
        </p:txBody>
      </p:sp>
      <p:sp>
        <p:nvSpPr>
          <p:cNvPr id="48" name="Rectángulo 47"/>
          <p:cNvSpPr/>
          <p:nvPr/>
        </p:nvSpPr>
        <p:spPr>
          <a:xfrm>
            <a:off x="7525893" y="3102939"/>
            <a:ext cx="1543983" cy="914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err="1"/>
              <a:t>LigthGBM</a:t>
            </a:r>
            <a:endParaRPr lang="es-PE" sz="1400" dirty="0"/>
          </a:p>
        </p:txBody>
      </p:sp>
      <p:sp>
        <p:nvSpPr>
          <p:cNvPr id="49" name="Rectángulo 48"/>
          <p:cNvSpPr/>
          <p:nvPr/>
        </p:nvSpPr>
        <p:spPr>
          <a:xfrm>
            <a:off x="5784451" y="4906121"/>
            <a:ext cx="2979093" cy="114189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Clasificación del </a:t>
            </a:r>
          </a:p>
          <a:p>
            <a:pPr algn="ctr"/>
            <a:r>
              <a:rPr lang="es-ES" sz="1400" dirty="0"/>
              <a:t>Cliente</a:t>
            </a:r>
          </a:p>
        </p:txBody>
      </p:sp>
      <p:sp>
        <p:nvSpPr>
          <p:cNvPr id="9" name="Flecha derecha 8"/>
          <p:cNvSpPr/>
          <p:nvPr/>
        </p:nvSpPr>
        <p:spPr>
          <a:xfrm>
            <a:off x="9061864" y="5138369"/>
            <a:ext cx="856459" cy="705395"/>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pic>
        <p:nvPicPr>
          <p:cNvPr id="11" name="Imagen 10"/>
          <p:cNvPicPr>
            <a:picLocks noChangeAspect="1"/>
          </p:cNvPicPr>
          <p:nvPr/>
        </p:nvPicPr>
        <p:blipFill>
          <a:blip r:embed="rId4"/>
          <a:stretch>
            <a:fillRect/>
          </a:stretch>
        </p:blipFill>
        <p:spPr>
          <a:xfrm>
            <a:off x="11146561" y="4178195"/>
            <a:ext cx="915452" cy="915452"/>
          </a:xfrm>
          <a:prstGeom prst="rect">
            <a:avLst/>
          </a:prstGeom>
        </p:spPr>
      </p:pic>
      <p:cxnSp>
        <p:nvCxnSpPr>
          <p:cNvPr id="16" name="Conector angular 15"/>
          <p:cNvCxnSpPr>
            <a:stCxn id="30" idx="2"/>
            <a:endCxn id="46" idx="0"/>
          </p:cNvCxnSpPr>
          <p:nvPr/>
        </p:nvCxnSpPr>
        <p:spPr>
          <a:xfrm rot="5400000">
            <a:off x="6370062" y="2270672"/>
            <a:ext cx="724905" cy="932717"/>
          </a:xfrm>
          <a:prstGeom prst="bentConnector3">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angular 19"/>
          <p:cNvCxnSpPr>
            <a:stCxn id="30" idx="2"/>
            <a:endCxn id="48" idx="0"/>
          </p:cNvCxnSpPr>
          <p:nvPr/>
        </p:nvCxnSpPr>
        <p:spPr>
          <a:xfrm rot="16200000" flipH="1">
            <a:off x="7384196" y="2189253"/>
            <a:ext cx="728363" cy="1099012"/>
          </a:xfrm>
          <a:prstGeom prst="bentConnector3">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Imagen 22"/>
          <p:cNvPicPr>
            <a:picLocks noChangeAspect="1"/>
          </p:cNvPicPr>
          <p:nvPr/>
        </p:nvPicPr>
        <p:blipFill rotWithShape="1">
          <a:blip r:embed="rId5">
            <a:clrChange>
              <a:clrFrom>
                <a:srgbClr val="FFFFFF"/>
              </a:clrFrom>
              <a:clrTo>
                <a:srgbClr val="FFFFFF">
                  <a:alpha val="0"/>
                </a:srgbClr>
              </a:clrTo>
            </a:clrChange>
          </a:blip>
          <a:srcRect b="10799"/>
          <a:stretch/>
        </p:blipFill>
        <p:spPr>
          <a:xfrm>
            <a:off x="10073641" y="4675145"/>
            <a:ext cx="1127769" cy="1290507"/>
          </a:xfrm>
          <a:prstGeom prst="rect">
            <a:avLst/>
          </a:prstGeom>
        </p:spPr>
      </p:pic>
      <p:sp>
        <p:nvSpPr>
          <p:cNvPr id="50" name="Rectángulo 49"/>
          <p:cNvSpPr/>
          <p:nvPr/>
        </p:nvSpPr>
        <p:spPr>
          <a:xfrm>
            <a:off x="9579657" y="3610431"/>
            <a:ext cx="2327039" cy="541291"/>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DESPLIEGUE</a:t>
            </a:r>
            <a:endParaRPr lang="es-PE" sz="1400" dirty="0"/>
          </a:p>
        </p:txBody>
      </p:sp>
      <p:cxnSp>
        <p:nvCxnSpPr>
          <p:cNvPr id="26" name="Conector recto de flecha 25"/>
          <p:cNvCxnSpPr>
            <a:stCxn id="2" idx="2"/>
            <a:endCxn id="32" idx="0"/>
          </p:cNvCxnSpPr>
          <p:nvPr/>
        </p:nvCxnSpPr>
        <p:spPr>
          <a:xfrm>
            <a:off x="2491007" y="2433711"/>
            <a:ext cx="0" cy="643431"/>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p:nvPr/>
        </p:nvCxnSpPr>
        <p:spPr>
          <a:xfrm>
            <a:off x="2484790" y="3991542"/>
            <a:ext cx="12439" cy="653455"/>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ángulo 50"/>
          <p:cNvSpPr/>
          <p:nvPr/>
        </p:nvSpPr>
        <p:spPr>
          <a:xfrm>
            <a:off x="7100625" y="3391177"/>
            <a:ext cx="336182" cy="307777"/>
          </a:xfrm>
          <a:prstGeom prst="rect">
            <a:avLst/>
          </a:prstGeom>
        </p:spPr>
        <p:txBody>
          <a:bodyPr wrap="none">
            <a:spAutoFit/>
          </a:bodyPr>
          <a:lstStyle/>
          <a:p>
            <a:r>
              <a:rPr lang="es-ES" sz="1400" dirty="0"/>
              <a:t>vs</a:t>
            </a:r>
            <a:endParaRPr lang="es-PE" sz="1400" dirty="0"/>
          </a:p>
        </p:txBody>
      </p:sp>
      <p:sp>
        <p:nvSpPr>
          <p:cNvPr id="53" name="CuadroTexto 52"/>
          <p:cNvSpPr txBox="1"/>
          <p:nvPr/>
        </p:nvSpPr>
        <p:spPr>
          <a:xfrm>
            <a:off x="9918323" y="6035574"/>
            <a:ext cx="1956107" cy="307777"/>
          </a:xfrm>
          <a:prstGeom prst="rect">
            <a:avLst/>
          </a:prstGeom>
          <a:noFill/>
        </p:spPr>
        <p:txBody>
          <a:bodyPr wrap="square" rtlCol="0">
            <a:spAutoFit/>
          </a:bodyPr>
          <a:lstStyle/>
          <a:p>
            <a:pPr algn="ctr"/>
            <a:r>
              <a:rPr lang="es-ES" sz="1400" dirty="0">
                <a:solidFill>
                  <a:schemeClr val="accent1">
                    <a:lumMod val="75000"/>
                  </a:schemeClr>
                </a:solidFill>
              </a:rPr>
              <a:t>Clasificar Clientes</a:t>
            </a:r>
            <a:endParaRPr lang="es-PE" sz="1400" dirty="0">
              <a:solidFill>
                <a:schemeClr val="accent1">
                  <a:lumMod val="75000"/>
                </a:schemeClr>
              </a:solidFill>
            </a:endParaRPr>
          </a:p>
        </p:txBody>
      </p:sp>
      <p:sp>
        <p:nvSpPr>
          <p:cNvPr id="27" name="Rectángulo 26">
            <a:extLst>
              <a:ext uri="{FF2B5EF4-FFF2-40B4-BE49-F238E27FC236}">
                <a16:creationId xmlns:a16="http://schemas.microsoft.com/office/drawing/2014/main" id="{E588B98E-4BD3-45F6-BE87-856FD2AC54BC}"/>
              </a:ext>
            </a:extLst>
          </p:cNvPr>
          <p:cNvSpPr/>
          <p:nvPr/>
        </p:nvSpPr>
        <p:spPr>
          <a:xfrm>
            <a:off x="0" y="0"/>
            <a:ext cx="12192000" cy="6858000"/>
          </a:xfrm>
          <a:prstGeom prst="rect">
            <a:avLst/>
          </a:prstGeom>
          <a:gradFill>
            <a:gsLst>
              <a:gs pos="0">
                <a:srgbClr val="2E4C2F"/>
              </a:gs>
              <a:gs pos="53000">
                <a:schemeClr val="accent6">
                  <a:lumMod val="75000"/>
                </a:schemeClr>
              </a:gs>
              <a:gs pos="100000">
                <a:srgbClr val="2E4C2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a:p>
        </p:txBody>
      </p:sp>
      <p:sp>
        <p:nvSpPr>
          <p:cNvPr id="28" name="CuadroTexto 27">
            <a:extLst>
              <a:ext uri="{FF2B5EF4-FFF2-40B4-BE49-F238E27FC236}">
                <a16:creationId xmlns:a16="http://schemas.microsoft.com/office/drawing/2014/main" id="{A3184C04-CA1E-4236-91A3-94645816CEB4}"/>
              </a:ext>
            </a:extLst>
          </p:cNvPr>
          <p:cNvSpPr txBox="1"/>
          <p:nvPr/>
        </p:nvSpPr>
        <p:spPr>
          <a:xfrm>
            <a:off x="2922743" y="3258120"/>
            <a:ext cx="6308651" cy="830997"/>
          </a:xfrm>
          <a:prstGeom prst="rect">
            <a:avLst/>
          </a:prstGeom>
          <a:noFill/>
        </p:spPr>
        <p:txBody>
          <a:bodyPr wrap="square" rtlCol="0">
            <a:spAutoFit/>
          </a:bodyPr>
          <a:lstStyle/>
          <a:p>
            <a:pPr algn="ctr"/>
            <a:r>
              <a:rPr lang="es-PE" sz="4800" dirty="0">
                <a:solidFill>
                  <a:schemeClr val="bg1"/>
                </a:solidFill>
                <a:latin typeface="Lucida Sans Unicode" panose="020B0602030504020204" pitchFamily="34" charset="0"/>
                <a:cs typeface="Lucida Sans Unicode" panose="020B0602030504020204" pitchFamily="34" charset="0"/>
              </a:rPr>
              <a:t>Conclusiones</a:t>
            </a:r>
          </a:p>
        </p:txBody>
      </p:sp>
      <p:sp>
        <p:nvSpPr>
          <p:cNvPr id="34" name="Rectángulo 33">
            <a:extLst>
              <a:ext uri="{FF2B5EF4-FFF2-40B4-BE49-F238E27FC236}">
                <a16:creationId xmlns:a16="http://schemas.microsoft.com/office/drawing/2014/main" id="{D371B668-1285-4471-8C72-7F3CECEC1C64}"/>
              </a:ext>
            </a:extLst>
          </p:cNvPr>
          <p:cNvSpPr/>
          <p:nvPr/>
        </p:nvSpPr>
        <p:spPr>
          <a:xfrm>
            <a:off x="2197396" y="4385810"/>
            <a:ext cx="7797209" cy="241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a:p>
        </p:txBody>
      </p:sp>
    </p:spTree>
    <p:extLst>
      <p:ext uri="{BB962C8B-B14F-4D97-AF65-F5344CB8AC3E}">
        <p14:creationId xmlns:p14="http://schemas.microsoft.com/office/powerpoint/2010/main" val="905757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Google Shape;66;p2">
            <a:extLst>
              <a:ext uri="{FF2B5EF4-FFF2-40B4-BE49-F238E27FC236}">
                <a16:creationId xmlns:a16="http://schemas.microsoft.com/office/drawing/2014/main" id="{CEC417FD-BFF2-4E47-A4A4-53F128141C6A}"/>
              </a:ext>
            </a:extLst>
          </p:cNvPr>
          <p:cNvSpPr txBox="1">
            <a:spLocks/>
          </p:cNvSpPr>
          <p:nvPr/>
        </p:nvSpPr>
        <p:spPr>
          <a:xfrm>
            <a:off x="261851" y="0"/>
            <a:ext cx="8520600" cy="479879"/>
          </a:xfrm>
          <a:prstGeom prst="rect">
            <a:avLst/>
          </a:prstGeom>
          <a:noFill/>
          <a:ln>
            <a:noFill/>
          </a:ln>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buSzPct val="111111"/>
            </a:pPr>
            <a:r>
              <a:rPr lang="es-PE" sz="2400" b="1" dirty="0"/>
              <a:t>Conclusiones</a:t>
            </a:r>
          </a:p>
        </p:txBody>
      </p:sp>
      <p:cxnSp>
        <p:nvCxnSpPr>
          <p:cNvPr id="30" name="Google Shape;67;p2">
            <a:extLst>
              <a:ext uri="{FF2B5EF4-FFF2-40B4-BE49-F238E27FC236}">
                <a16:creationId xmlns:a16="http://schemas.microsoft.com/office/drawing/2014/main" id="{49DFF75E-14D2-4989-BE9B-42D3F2919321}"/>
              </a:ext>
            </a:extLst>
          </p:cNvPr>
          <p:cNvCxnSpPr>
            <a:cxnSpLocks/>
          </p:cNvCxnSpPr>
          <p:nvPr/>
        </p:nvCxnSpPr>
        <p:spPr>
          <a:xfrm>
            <a:off x="311700" y="525872"/>
            <a:ext cx="11575500" cy="0"/>
          </a:xfrm>
          <a:prstGeom prst="straightConnector1">
            <a:avLst/>
          </a:prstGeom>
          <a:noFill/>
          <a:ln w="9525" cap="flat" cmpd="sng">
            <a:solidFill>
              <a:srgbClr val="005828"/>
            </a:solidFill>
            <a:prstDash val="solid"/>
            <a:round/>
            <a:headEnd type="none" w="sm" len="sm"/>
            <a:tailEnd type="none" w="sm" len="sm"/>
          </a:ln>
          <a:effectLst>
            <a:outerShdw blurRad="50800" dist="38100" dir="2700000" algn="tl" rotWithShape="0">
              <a:srgbClr val="000000">
                <a:alpha val="40000"/>
              </a:srgbClr>
            </a:outerShdw>
          </a:effectLst>
        </p:spPr>
      </p:cxnSp>
      <p:sp>
        <p:nvSpPr>
          <p:cNvPr id="28" name="CuadroTexto 27">
            <a:extLst>
              <a:ext uri="{FF2B5EF4-FFF2-40B4-BE49-F238E27FC236}">
                <a16:creationId xmlns:a16="http://schemas.microsoft.com/office/drawing/2014/main" id="{5FFF143B-8E0E-4216-8E55-C1CDC20F0073}"/>
              </a:ext>
            </a:extLst>
          </p:cNvPr>
          <p:cNvSpPr txBox="1"/>
          <p:nvPr/>
        </p:nvSpPr>
        <p:spPr>
          <a:xfrm>
            <a:off x="549965" y="1239699"/>
            <a:ext cx="11092069" cy="5201424"/>
          </a:xfrm>
          <a:prstGeom prst="rect">
            <a:avLst/>
          </a:prstGeom>
          <a:noFill/>
        </p:spPr>
        <p:txBody>
          <a:bodyPr wrap="square">
            <a:spAutoFit/>
          </a:bodyPr>
          <a:lstStyle/>
          <a:p>
            <a:r>
              <a:rPr lang="es-MX" sz="1600" b="1" dirty="0">
                <a:solidFill>
                  <a:schemeClr val="accent6">
                    <a:lumMod val="50000"/>
                  </a:schemeClr>
                </a:solidFill>
              </a:rPr>
              <a:t>1.	</a:t>
            </a:r>
            <a:r>
              <a:rPr lang="es-MX" sz="1200" dirty="0"/>
              <a:t>En el análisis semántico de los documentos se encontró que se tiene una densidad léxica de 0.431 que es similar al promedio por documento (0.4306), mientras que se tenía una diversidad léxica de 0.1081 que es mucho menor al promedio por documento (0.2592). Esto quiere decir que los documentos se parecen entre sí, lo cual es consecuente con que se tratan de temas de ciencia de datos y a su vez con la metodología para hacer un </a:t>
            </a:r>
            <a:r>
              <a:rPr lang="es-MX" sz="1200" dirty="0" err="1"/>
              <a:t>paper</a:t>
            </a:r>
            <a:r>
              <a:rPr lang="es-MX" sz="1200" dirty="0"/>
              <a:t>.</a:t>
            </a:r>
          </a:p>
          <a:p>
            <a:endParaRPr lang="es-MX" sz="1200" dirty="0"/>
          </a:p>
          <a:p>
            <a:r>
              <a:rPr lang="es-MX" sz="1600" b="1" dirty="0">
                <a:solidFill>
                  <a:schemeClr val="accent6">
                    <a:lumMod val="50000"/>
                  </a:schemeClr>
                </a:solidFill>
              </a:rPr>
              <a:t>2.	</a:t>
            </a:r>
            <a:r>
              <a:rPr lang="es-MX" sz="1200" dirty="0"/>
              <a:t>En la agrupación de los documentos (</a:t>
            </a:r>
            <a:r>
              <a:rPr lang="es-MX" sz="1200" dirty="0" err="1"/>
              <a:t>clustering</a:t>
            </a:r>
            <a:r>
              <a:rPr lang="es-MX" sz="1200" dirty="0"/>
              <a:t>) se determinó que la mejor técnica para este corpus, de las utilizadas en la investigación, fue la aplicación de K-</a:t>
            </a:r>
            <a:r>
              <a:rPr lang="es-MX" sz="1200" dirty="0" err="1"/>
              <a:t>means</a:t>
            </a:r>
            <a:r>
              <a:rPr lang="es-MX" sz="1200" dirty="0"/>
              <a:t> a una matriz de TF-IDF. Obteniéndose 04 clústeres diferenciados con una silueta promedio de 0.053, y una silueta mínima de 0.02 en un grupo, los grupos los definimos como:  </a:t>
            </a:r>
          </a:p>
          <a:p>
            <a:endParaRPr lang="es-MX" sz="1200" dirty="0"/>
          </a:p>
          <a:p>
            <a:pPr lvl="3"/>
            <a:r>
              <a:rPr lang="es-MX" sz="1200" dirty="0"/>
              <a:t>•	Clúster 01: </a:t>
            </a:r>
            <a:r>
              <a:rPr lang="es-MX" sz="1200" dirty="0" err="1"/>
              <a:t>Papers</a:t>
            </a:r>
            <a:r>
              <a:rPr lang="es-MX" sz="1200" dirty="0"/>
              <a:t> de Comentarios Web y Negocios Internacionales</a:t>
            </a:r>
          </a:p>
          <a:p>
            <a:pPr lvl="3"/>
            <a:r>
              <a:rPr lang="es-MX" sz="1200" dirty="0"/>
              <a:t>•	Clúster 02: </a:t>
            </a:r>
            <a:r>
              <a:rPr lang="es-MX" sz="1200" dirty="0" err="1"/>
              <a:t>Papers</a:t>
            </a:r>
            <a:r>
              <a:rPr lang="es-MX" sz="1200" dirty="0"/>
              <a:t> de Redes Neuronales</a:t>
            </a:r>
          </a:p>
          <a:p>
            <a:pPr lvl="3"/>
            <a:r>
              <a:rPr lang="es-MX" sz="1200" dirty="0"/>
              <a:t>•	Clúster 03: </a:t>
            </a:r>
            <a:r>
              <a:rPr lang="es-MX" sz="1200" dirty="0" err="1"/>
              <a:t>Papers</a:t>
            </a:r>
            <a:r>
              <a:rPr lang="es-MX" sz="1200" dirty="0"/>
              <a:t> de </a:t>
            </a:r>
            <a:r>
              <a:rPr lang="es-MX" sz="1200" dirty="0" err="1"/>
              <a:t>Clustering</a:t>
            </a:r>
            <a:endParaRPr lang="es-MX" sz="1200" dirty="0"/>
          </a:p>
          <a:p>
            <a:pPr lvl="3"/>
            <a:r>
              <a:rPr lang="es-MX" sz="1200" dirty="0"/>
              <a:t>•	Clúster 04: </a:t>
            </a:r>
            <a:r>
              <a:rPr lang="es-MX" sz="1200" dirty="0" err="1"/>
              <a:t>Papers</a:t>
            </a:r>
            <a:r>
              <a:rPr lang="es-MX" sz="1200" dirty="0"/>
              <a:t> de Minería de Opinión</a:t>
            </a:r>
          </a:p>
          <a:p>
            <a:endParaRPr lang="es-MX" sz="1200" dirty="0"/>
          </a:p>
          <a:p>
            <a:r>
              <a:rPr lang="es-MX" sz="1600" b="1" dirty="0">
                <a:solidFill>
                  <a:schemeClr val="accent6">
                    <a:lumMod val="50000"/>
                  </a:schemeClr>
                </a:solidFill>
              </a:rPr>
              <a:t>3.	</a:t>
            </a:r>
            <a:r>
              <a:rPr lang="es-MX" sz="1200" dirty="0"/>
              <a:t>En el análisis de </a:t>
            </a:r>
            <a:r>
              <a:rPr lang="es-MX" sz="1200" dirty="0" err="1"/>
              <a:t>Topic</a:t>
            </a:r>
            <a:r>
              <a:rPr lang="es-MX" sz="1200" dirty="0"/>
              <a:t> </a:t>
            </a:r>
            <a:r>
              <a:rPr lang="es-MX" sz="1200" dirty="0" err="1"/>
              <a:t>Modeling</a:t>
            </a:r>
            <a:r>
              <a:rPr lang="es-MX" sz="1200" dirty="0"/>
              <a:t> se determinaron 12 temas en los 23 documentos aplicando el algoritmo de LDA, definidos a través del indicador de coherencia. El algoritmo aplicado de la librería GENSIM nos dio mejores resultados dado que de los 12 temas, 11 eran los más representativos de algún documento. En cambio, en la librería </a:t>
            </a:r>
            <a:r>
              <a:rPr lang="es-MX" sz="1200" dirty="0" err="1"/>
              <a:t>sklearn</a:t>
            </a:r>
            <a:r>
              <a:rPr lang="es-MX" sz="1200" dirty="0"/>
              <a:t> los temas eran menos específicos dado que sólo 6 temas eran los más representativos en algún documento. </a:t>
            </a:r>
          </a:p>
          <a:p>
            <a:endParaRPr lang="es-MX" sz="1200" dirty="0"/>
          </a:p>
          <a:p>
            <a:r>
              <a:rPr lang="es-MX" sz="1600" b="1" dirty="0">
                <a:solidFill>
                  <a:schemeClr val="accent6">
                    <a:lumMod val="50000"/>
                  </a:schemeClr>
                </a:solidFill>
              </a:rPr>
              <a:t>4.	</a:t>
            </a:r>
            <a:r>
              <a:rPr lang="es-MX" sz="1200" dirty="0"/>
              <a:t>El análisis de sentimiento se aplicó para determinar la carga emocional que tenían los documentos, utilizando un lexicón desarrollado por la universidad Javeriana.  Encontrándose que el documento menos positivo (neutro) es el referido al “Análisis de Clúster para la clasificación de Datos Económicos desarrollado” en Ecuador en el año 2016, mientras que el de mayor carga positiva fue el de “Desarrollo de Clúster como un modelo en el desarrollo de Negocio” desarrollado en Colombia en el año 2007. De Manera global los </a:t>
            </a:r>
            <a:r>
              <a:rPr lang="es-MX" sz="1200" dirty="0" err="1"/>
              <a:t>papers</a:t>
            </a:r>
            <a:r>
              <a:rPr lang="es-MX" sz="1200" dirty="0"/>
              <a:t> de Comentarios Web y Negocios Internacionales tienen una carga más positiva en su narrativa.</a:t>
            </a:r>
          </a:p>
          <a:p>
            <a:endParaRPr lang="es-MX" sz="1200" dirty="0"/>
          </a:p>
          <a:p>
            <a:endParaRPr lang="es-MX" sz="1200" dirty="0"/>
          </a:p>
          <a:p>
            <a:r>
              <a:rPr lang="es-MX" sz="1600" b="1" dirty="0">
                <a:solidFill>
                  <a:schemeClr val="accent6">
                    <a:lumMod val="50000"/>
                  </a:schemeClr>
                </a:solidFill>
              </a:rPr>
              <a:t>5.	</a:t>
            </a:r>
            <a:r>
              <a:rPr lang="es-MX" sz="1200" dirty="0"/>
              <a:t>A través de distintas técnicas de minería de Texto cómo es </a:t>
            </a:r>
            <a:r>
              <a:rPr lang="es-MX" sz="1200" dirty="0" err="1"/>
              <a:t>clustering</a:t>
            </a:r>
            <a:r>
              <a:rPr lang="es-MX" sz="1200" dirty="0"/>
              <a:t>, </a:t>
            </a:r>
            <a:r>
              <a:rPr lang="es-MX" sz="1200" dirty="0" err="1"/>
              <a:t>Topic</a:t>
            </a:r>
            <a:r>
              <a:rPr lang="es-MX" sz="1200" dirty="0"/>
              <a:t> </a:t>
            </a:r>
            <a:r>
              <a:rPr lang="es-MX" sz="1200" dirty="0" err="1"/>
              <a:t>Modeling</a:t>
            </a:r>
            <a:r>
              <a:rPr lang="es-MX" sz="1200" dirty="0"/>
              <a:t> y Análisis de sentimiento se pudo analizar y comprender el contenido de los diferentes </a:t>
            </a:r>
            <a:r>
              <a:rPr lang="es-MX" sz="1200" dirty="0" err="1"/>
              <a:t>papers</a:t>
            </a:r>
            <a:r>
              <a:rPr lang="es-MX" sz="1200" dirty="0"/>
              <a:t> que se utilizaron como fuente de información en la elaboración de los proyectos de tesis.</a:t>
            </a:r>
          </a:p>
          <a:p>
            <a:endParaRPr lang="es-MX" sz="1200" dirty="0"/>
          </a:p>
        </p:txBody>
      </p:sp>
    </p:spTree>
    <p:extLst>
      <p:ext uri="{BB962C8B-B14F-4D97-AF65-F5344CB8AC3E}">
        <p14:creationId xmlns:p14="http://schemas.microsoft.com/office/powerpoint/2010/main" val="171887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Google Shape;67;p2">
            <a:extLst>
              <a:ext uri="{FF2B5EF4-FFF2-40B4-BE49-F238E27FC236}">
                <a16:creationId xmlns:a16="http://schemas.microsoft.com/office/drawing/2014/main" id="{B96507F8-8EB3-4D7D-81AE-259D3C4D47E2}"/>
              </a:ext>
            </a:extLst>
          </p:cNvPr>
          <p:cNvCxnSpPr>
            <a:cxnSpLocks/>
          </p:cNvCxnSpPr>
          <p:nvPr/>
        </p:nvCxnSpPr>
        <p:spPr>
          <a:xfrm>
            <a:off x="311700" y="554178"/>
            <a:ext cx="11575500" cy="0"/>
          </a:xfrm>
          <a:prstGeom prst="straightConnector1">
            <a:avLst/>
          </a:prstGeom>
          <a:noFill/>
          <a:ln w="9525" cap="flat" cmpd="sng">
            <a:solidFill>
              <a:srgbClr val="005828"/>
            </a:solidFill>
            <a:prstDash val="solid"/>
            <a:round/>
            <a:headEnd type="none" w="sm" len="sm"/>
            <a:tailEnd type="none" w="sm" len="sm"/>
          </a:ln>
          <a:effectLst>
            <a:outerShdw blurRad="50800" dist="38100" dir="2700000" algn="tl" rotWithShape="0">
              <a:srgbClr val="000000">
                <a:alpha val="40000"/>
              </a:srgbClr>
            </a:outerShdw>
          </a:effectLst>
        </p:spPr>
      </p:cxnSp>
      <p:sp>
        <p:nvSpPr>
          <p:cNvPr id="44" name="Google Shape;66;p2">
            <a:extLst>
              <a:ext uri="{FF2B5EF4-FFF2-40B4-BE49-F238E27FC236}">
                <a16:creationId xmlns:a16="http://schemas.microsoft.com/office/drawing/2014/main" id="{CEC417FD-BFF2-4E47-A4A4-53F128141C6A}"/>
              </a:ext>
            </a:extLst>
          </p:cNvPr>
          <p:cNvSpPr txBox="1">
            <a:spLocks/>
          </p:cNvSpPr>
          <p:nvPr/>
        </p:nvSpPr>
        <p:spPr>
          <a:xfrm>
            <a:off x="311700" y="45993"/>
            <a:ext cx="8520600" cy="479879"/>
          </a:xfrm>
          <a:prstGeom prst="rect">
            <a:avLst/>
          </a:prstGeom>
          <a:noFill/>
          <a:ln>
            <a:noFill/>
          </a:ln>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buSzPct val="111111"/>
            </a:pPr>
            <a:r>
              <a:rPr lang="es-PE" sz="2400" b="1" dirty="0"/>
              <a:t>Desarrollo del Proceso</a:t>
            </a:r>
          </a:p>
        </p:txBody>
      </p:sp>
      <p:sp>
        <p:nvSpPr>
          <p:cNvPr id="47" name="Rectángulo 46">
            <a:extLst>
              <a:ext uri="{FF2B5EF4-FFF2-40B4-BE49-F238E27FC236}">
                <a16:creationId xmlns:a16="http://schemas.microsoft.com/office/drawing/2014/main" id="{F9668970-D629-40E9-B248-2ADDD30E8364}"/>
              </a:ext>
            </a:extLst>
          </p:cNvPr>
          <p:cNvSpPr/>
          <p:nvPr/>
        </p:nvSpPr>
        <p:spPr>
          <a:xfrm>
            <a:off x="0" y="634622"/>
            <a:ext cx="12180782" cy="6284506"/>
          </a:xfrm>
          <a:prstGeom prst="rect">
            <a:avLst/>
          </a:prstGeom>
          <a:pattFill prst="divot">
            <a:fgClr>
              <a:srgbClr val="DCDCD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050"/>
          </a:p>
        </p:txBody>
      </p:sp>
      <p:sp>
        <p:nvSpPr>
          <p:cNvPr id="50" name="Rectángulo 49">
            <a:extLst>
              <a:ext uri="{FF2B5EF4-FFF2-40B4-BE49-F238E27FC236}">
                <a16:creationId xmlns:a16="http://schemas.microsoft.com/office/drawing/2014/main" id="{629D0992-29A1-43E8-9C64-7D7488BD4307}"/>
              </a:ext>
            </a:extLst>
          </p:cNvPr>
          <p:cNvSpPr/>
          <p:nvPr/>
        </p:nvSpPr>
        <p:spPr>
          <a:xfrm>
            <a:off x="592244" y="1547446"/>
            <a:ext cx="2215662" cy="685800"/>
          </a:xfrm>
          <a:prstGeom prst="rect">
            <a:avLst/>
          </a:prstGeom>
          <a:solidFill>
            <a:srgbClr val="004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Carga de Los documentos</a:t>
            </a:r>
            <a:endParaRPr lang="es-PE" sz="1600" dirty="0"/>
          </a:p>
        </p:txBody>
      </p:sp>
      <p:sp>
        <p:nvSpPr>
          <p:cNvPr id="54" name="Rectángulo 53">
            <a:extLst>
              <a:ext uri="{FF2B5EF4-FFF2-40B4-BE49-F238E27FC236}">
                <a16:creationId xmlns:a16="http://schemas.microsoft.com/office/drawing/2014/main" id="{01B4C931-33FC-4858-A17D-6F86AA0CD816}"/>
              </a:ext>
            </a:extLst>
          </p:cNvPr>
          <p:cNvSpPr/>
          <p:nvPr/>
        </p:nvSpPr>
        <p:spPr>
          <a:xfrm>
            <a:off x="3624877" y="2973860"/>
            <a:ext cx="2215662" cy="6858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Pre Procesamiento</a:t>
            </a:r>
          </a:p>
          <a:p>
            <a:pPr algn="ctr"/>
            <a:r>
              <a:rPr lang="es-ES" sz="1300" dirty="0"/>
              <a:t>Sin Eliminar </a:t>
            </a:r>
            <a:r>
              <a:rPr lang="es-ES" sz="1300" dirty="0" err="1"/>
              <a:t>stopwords</a:t>
            </a:r>
            <a:endParaRPr lang="es-PE" sz="1300" dirty="0"/>
          </a:p>
        </p:txBody>
      </p:sp>
      <p:sp>
        <p:nvSpPr>
          <p:cNvPr id="55" name="Rectángulo 54">
            <a:extLst>
              <a:ext uri="{FF2B5EF4-FFF2-40B4-BE49-F238E27FC236}">
                <a16:creationId xmlns:a16="http://schemas.microsoft.com/office/drawing/2014/main" id="{58D0B901-954C-49CD-A8A0-481CBB81D65E}"/>
              </a:ext>
            </a:extLst>
          </p:cNvPr>
          <p:cNvSpPr/>
          <p:nvPr/>
        </p:nvSpPr>
        <p:spPr>
          <a:xfrm>
            <a:off x="582916" y="3891710"/>
            <a:ext cx="2234320" cy="105383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a:t>Crear un corpus de los documentos</a:t>
            </a:r>
          </a:p>
        </p:txBody>
      </p:sp>
      <p:sp>
        <p:nvSpPr>
          <p:cNvPr id="56" name="Rectángulo 55">
            <a:extLst>
              <a:ext uri="{FF2B5EF4-FFF2-40B4-BE49-F238E27FC236}">
                <a16:creationId xmlns:a16="http://schemas.microsoft.com/office/drawing/2014/main" id="{CC7724B9-3559-4872-8E1D-1E4347A7D0D6}"/>
              </a:ext>
            </a:extLst>
          </p:cNvPr>
          <p:cNvSpPr/>
          <p:nvPr/>
        </p:nvSpPr>
        <p:spPr>
          <a:xfrm>
            <a:off x="592244" y="2715819"/>
            <a:ext cx="2215662" cy="6858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Delimitar texto a trabajar</a:t>
            </a:r>
          </a:p>
          <a:p>
            <a:pPr algn="ctr"/>
            <a:r>
              <a:rPr lang="es-ES" sz="1400" dirty="0"/>
              <a:t>Resumen - Bibliografía</a:t>
            </a:r>
            <a:endParaRPr lang="es-PE" sz="1400" dirty="0"/>
          </a:p>
        </p:txBody>
      </p:sp>
      <p:cxnSp>
        <p:nvCxnSpPr>
          <p:cNvPr id="57" name="Conector angular 5">
            <a:extLst>
              <a:ext uri="{FF2B5EF4-FFF2-40B4-BE49-F238E27FC236}">
                <a16:creationId xmlns:a16="http://schemas.microsoft.com/office/drawing/2014/main" id="{280115B9-AA1E-451F-B546-C089DF3E1AF7}"/>
              </a:ext>
            </a:extLst>
          </p:cNvPr>
          <p:cNvCxnSpPr>
            <a:stCxn id="55" idx="3"/>
            <a:endCxn id="54" idx="1"/>
          </p:cNvCxnSpPr>
          <p:nvPr/>
        </p:nvCxnSpPr>
        <p:spPr>
          <a:xfrm flipV="1">
            <a:off x="2817236" y="3316760"/>
            <a:ext cx="807641" cy="1101869"/>
          </a:xfrm>
          <a:prstGeom prst="bentConnector3">
            <a:avLst>
              <a:gd name="adj1" fmla="val 50000"/>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1310E23B-9620-495D-B4AD-61C77713CEEE}"/>
              </a:ext>
            </a:extLst>
          </p:cNvPr>
          <p:cNvCxnSpPr>
            <a:stCxn id="50" idx="2"/>
            <a:endCxn id="56" idx="0"/>
          </p:cNvCxnSpPr>
          <p:nvPr/>
        </p:nvCxnSpPr>
        <p:spPr>
          <a:xfrm>
            <a:off x="1700075" y="2233246"/>
            <a:ext cx="0" cy="482573"/>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a:extLst>
              <a:ext uri="{FF2B5EF4-FFF2-40B4-BE49-F238E27FC236}">
                <a16:creationId xmlns:a16="http://schemas.microsoft.com/office/drawing/2014/main" id="{130027DA-366F-421E-9B9F-DF8601A33DC2}"/>
              </a:ext>
            </a:extLst>
          </p:cNvPr>
          <p:cNvCxnSpPr/>
          <p:nvPr/>
        </p:nvCxnSpPr>
        <p:spPr>
          <a:xfrm>
            <a:off x="1695412" y="3401619"/>
            <a:ext cx="9329" cy="490091"/>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Rectángulo 70">
            <a:extLst>
              <a:ext uri="{FF2B5EF4-FFF2-40B4-BE49-F238E27FC236}">
                <a16:creationId xmlns:a16="http://schemas.microsoft.com/office/drawing/2014/main" id="{938A3562-52B1-4144-91B2-34D91BA8A4C3}"/>
              </a:ext>
            </a:extLst>
          </p:cNvPr>
          <p:cNvSpPr/>
          <p:nvPr/>
        </p:nvSpPr>
        <p:spPr>
          <a:xfrm>
            <a:off x="3611855" y="4952189"/>
            <a:ext cx="2215662" cy="6858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Pre Procesamiento</a:t>
            </a:r>
          </a:p>
          <a:p>
            <a:pPr algn="ctr"/>
            <a:r>
              <a:rPr lang="es-ES" sz="1300" dirty="0"/>
              <a:t>Eliminado </a:t>
            </a:r>
            <a:r>
              <a:rPr lang="es-ES" sz="1300" dirty="0" err="1"/>
              <a:t>Stopwords</a:t>
            </a:r>
            <a:endParaRPr lang="es-ES" sz="1300" dirty="0"/>
          </a:p>
          <a:p>
            <a:pPr algn="ctr"/>
            <a:r>
              <a:rPr lang="es-ES" sz="1300" dirty="0"/>
              <a:t>Lematización / </a:t>
            </a:r>
            <a:r>
              <a:rPr lang="es-ES" sz="1300" dirty="0" err="1"/>
              <a:t>Steming</a:t>
            </a:r>
            <a:endParaRPr lang="es-PE" sz="1300" dirty="0"/>
          </a:p>
        </p:txBody>
      </p:sp>
      <p:cxnSp>
        <p:nvCxnSpPr>
          <p:cNvPr id="72" name="Conector angular 5">
            <a:extLst>
              <a:ext uri="{FF2B5EF4-FFF2-40B4-BE49-F238E27FC236}">
                <a16:creationId xmlns:a16="http://schemas.microsoft.com/office/drawing/2014/main" id="{8ADF6D33-1ACC-4160-A11B-EEDDA864745B}"/>
              </a:ext>
            </a:extLst>
          </p:cNvPr>
          <p:cNvCxnSpPr>
            <a:cxnSpLocks/>
            <a:stCxn id="55" idx="3"/>
            <a:endCxn id="71" idx="1"/>
          </p:cNvCxnSpPr>
          <p:nvPr/>
        </p:nvCxnSpPr>
        <p:spPr>
          <a:xfrm>
            <a:off x="2817236" y="4418629"/>
            <a:ext cx="794619" cy="876460"/>
          </a:xfrm>
          <a:prstGeom prst="bentConnector3">
            <a:avLst>
              <a:gd name="adj1" fmla="val 50000"/>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Rectángulo 72">
            <a:extLst>
              <a:ext uri="{FF2B5EF4-FFF2-40B4-BE49-F238E27FC236}">
                <a16:creationId xmlns:a16="http://schemas.microsoft.com/office/drawing/2014/main" id="{9505E6DB-D03F-4C64-8794-7F40388DACDB}"/>
              </a:ext>
            </a:extLst>
          </p:cNvPr>
          <p:cNvSpPr/>
          <p:nvPr/>
        </p:nvSpPr>
        <p:spPr>
          <a:xfrm>
            <a:off x="6661257" y="2973860"/>
            <a:ext cx="2215662" cy="685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Análisis Semántico</a:t>
            </a:r>
            <a:endParaRPr lang="es-PE" sz="1400" dirty="0"/>
          </a:p>
        </p:txBody>
      </p:sp>
      <p:sp>
        <p:nvSpPr>
          <p:cNvPr id="74" name="Rectángulo 73">
            <a:extLst>
              <a:ext uri="{FF2B5EF4-FFF2-40B4-BE49-F238E27FC236}">
                <a16:creationId xmlns:a16="http://schemas.microsoft.com/office/drawing/2014/main" id="{1673BCB6-CE86-48E5-B406-32BD623B16A0}"/>
              </a:ext>
            </a:extLst>
          </p:cNvPr>
          <p:cNvSpPr/>
          <p:nvPr/>
        </p:nvSpPr>
        <p:spPr>
          <a:xfrm>
            <a:off x="6661257" y="4952189"/>
            <a:ext cx="2215662" cy="685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Análisis No Supervisado</a:t>
            </a:r>
            <a:endParaRPr lang="es-PE" sz="1400" dirty="0"/>
          </a:p>
        </p:txBody>
      </p:sp>
      <p:sp>
        <p:nvSpPr>
          <p:cNvPr id="75" name="Rectángulo 74">
            <a:extLst>
              <a:ext uri="{FF2B5EF4-FFF2-40B4-BE49-F238E27FC236}">
                <a16:creationId xmlns:a16="http://schemas.microsoft.com/office/drawing/2014/main" id="{104D8A67-F3D5-4CDA-8BCB-61FBD431C22D}"/>
              </a:ext>
            </a:extLst>
          </p:cNvPr>
          <p:cNvSpPr/>
          <p:nvPr/>
        </p:nvSpPr>
        <p:spPr>
          <a:xfrm>
            <a:off x="9671538" y="3970823"/>
            <a:ext cx="2215662" cy="685800"/>
          </a:xfrm>
          <a:prstGeom prst="rect">
            <a:avLst/>
          </a:prstGeom>
          <a:solidFill>
            <a:srgbClr val="004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err="1"/>
              <a:t>Clustering</a:t>
            </a:r>
            <a:endParaRPr lang="es-PE" sz="1400" dirty="0"/>
          </a:p>
        </p:txBody>
      </p:sp>
      <p:sp>
        <p:nvSpPr>
          <p:cNvPr id="76" name="Rectángulo 75">
            <a:extLst>
              <a:ext uri="{FF2B5EF4-FFF2-40B4-BE49-F238E27FC236}">
                <a16:creationId xmlns:a16="http://schemas.microsoft.com/office/drawing/2014/main" id="{A330F6C5-B1C8-4A31-ADED-214A5126BA25}"/>
              </a:ext>
            </a:extLst>
          </p:cNvPr>
          <p:cNvSpPr/>
          <p:nvPr/>
        </p:nvSpPr>
        <p:spPr>
          <a:xfrm>
            <a:off x="9671538" y="4952189"/>
            <a:ext cx="2215662" cy="685800"/>
          </a:xfrm>
          <a:prstGeom prst="rect">
            <a:avLst/>
          </a:prstGeom>
          <a:solidFill>
            <a:srgbClr val="004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err="1"/>
              <a:t>Topic</a:t>
            </a:r>
            <a:r>
              <a:rPr lang="es-ES" sz="1400" dirty="0"/>
              <a:t> </a:t>
            </a:r>
            <a:r>
              <a:rPr lang="es-ES" sz="1400" dirty="0" err="1"/>
              <a:t>Modeling</a:t>
            </a:r>
            <a:endParaRPr lang="es-PE" sz="1400" dirty="0"/>
          </a:p>
        </p:txBody>
      </p:sp>
      <p:sp>
        <p:nvSpPr>
          <p:cNvPr id="77" name="Rectángulo 76">
            <a:extLst>
              <a:ext uri="{FF2B5EF4-FFF2-40B4-BE49-F238E27FC236}">
                <a16:creationId xmlns:a16="http://schemas.microsoft.com/office/drawing/2014/main" id="{363F2B4E-98A5-49CE-B765-2DB1F235E97C}"/>
              </a:ext>
            </a:extLst>
          </p:cNvPr>
          <p:cNvSpPr/>
          <p:nvPr/>
        </p:nvSpPr>
        <p:spPr>
          <a:xfrm>
            <a:off x="9671538" y="5890582"/>
            <a:ext cx="2215662" cy="685800"/>
          </a:xfrm>
          <a:prstGeom prst="rect">
            <a:avLst/>
          </a:prstGeom>
          <a:solidFill>
            <a:srgbClr val="004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Análisis de Sentimiento</a:t>
            </a:r>
            <a:endParaRPr lang="es-PE" sz="1400" dirty="0"/>
          </a:p>
        </p:txBody>
      </p:sp>
      <p:cxnSp>
        <p:nvCxnSpPr>
          <p:cNvPr id="23" name="Conector recto de flecha 22">
            <a:extLst>
              <a:ext uri="{FF2B5EF4-FFF2-40B4-BE49-F238E27FC236}">
                <a16:creationId xmlns:a16="http://schemas.microsoft.com/office/drawing/2014/main" id="{1E92C2F7-06EC-433C-8C8A-20E1FE9AC69E}"/>
              </a:ext>
            </a:extLst>
          </p:cNvPr>
          <p:cNvCxnSpPr>
            <a:stCxn id="54" idx="3"/>
            <a:endCxn id="73" idx="1"/>
          </p:cNvCxnSpPr>
          <p:nvPr/>
        </p:nvCxnSpPr>
        <p:spPr>
          <a:xfrm>
            <a:off x="5840539" y="3316760"/>
            <a:ext cx="820718" cy="0"/>
          </a:xfrm>
          <a:prstGeom prst="straightConnector1">
            <a:avLst/>
          </a:prstGeom>
          <a:ln>
            <a:solidFill>
              <a:srgbClr val="A0A0A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ector recto de flecha 77">
            <a:extLst>
              <a:ext uri="{FF2B5EF4-FFF2-40B4-BE49-F238E27FC236}">
                <a16:creationId xmlns:a16="http://schemas.microsoft.com/office/drawing/2014/main" id="{2B6D7C68-066A-4560-A92D-732EBA91DA70}"/>
              </a:ext>
            </a:extLst>
          </p:cNvPr>
          <p:cNvCxnSpPr>
            <a:cxnSpLocks/>
            <a:stCxn id="71" idx="3"/>
            <a:endCxn id="74" idx="1"/>
          </p:cNvCxnSpPr>
          <p:nvPr/>
        </p:nvCxnSpPr>
        <p:spPr>
          <a:xfrm>
            <a:off x="5827517" y="5295089"/>
            <a:ext cx="833740" cy="0"/>
          </a:xfrm>
          <a:prstGeom prst="straightConnector1">
            <a:avLst/>
          </a:prstGeom>
          <a:ln>
            <a:solidFill>
              <a:srgbClr val="A0A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ector angular 5">
            <a:extLst>
              <a:ext uri="{FF2B5EF4-FFF2-40B4-BE49-F238E27FC236}">
                <a16:creationId xmlns:a16="http://schemas.microsoft.com/office/drawing/2014/main" id="{3E0020EB-6778-41BE-AEE7-65CAF46BFEAE}"/>
              </a:ext>
            </a:extLst>
          </p:cNvPr>
          <p:cNvCxnSpPr>
            <a:cxnSpLocks/>
            <a:stCxn id="74" idx="3"/>
            <a:endCxn id="75" idx="1"/>
          </p:cNvCxnSpPr>
          <p:nvPr/>
        </p:nvCxnSpPr>
        <p:spPr>
          <a:xfrm flipV="1">
            <a:off x="8876919" y="4313723"/>
            <a:ext cx="794619" cy="981366"/>
          </a:xfrm>
          <a:prstGeom prst="bentConnector3">
            <a:avLst>
              <a:gd name="adj1" fmla="val 50000"/>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ector angular 5">
            <a:extLst>
              <a:ext uri="{FF2B5EF4-FFF2-40B4-BE49-F238E27FC236}">
                <a16:creationId xmlns:a16="http://schemas.microsoft.com/office/drawing/2014/main" id="{17BE0D89-308F-4C47-99A1-35F855E3A944}"/>
              </a:ext>
            </a:extLst>
          </p:cNvPr>
          <p:cNvCxnSpPr>
            <a:cxnSpLocks/>
            <a:stCxn id="74" idx="3"/>
            <a:endCxn id="77" idx="1"/>
          </p:cNvCxnSpPr>
          <p:nvPr/>
        </p:nvCxnSpPr>
        <p:spPr>
          <a:xfrm>
            <a:off x="8876919" y="5295089"/>
            <a:ext cx="794619" cy="938393"/>
          </a:xfrm>
          <a:prstGeom prst="bentConnector3">
            <a:avLst>
              <a:gd name="adj1" fmla="val 50000"/>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recto de flecha 90">
            <a:extLst>
              <a:ext uri="{FF2B5EF4-FFF2-40B4-BE49-F238E27FC236}">
                <a16:creationId xmlns:a16="http://schemas.microsoft.com/office/drawing/2014/main" id="{71D3E60E-600E-4332-A708-32792C1B003F}"/>
              </a:ext>
            </a:extLst>
          </p:cNvPr>
          <p:cNvCxnSpPr>
            <a:cxnSpLocks/>
            <a:endCxn id="76" idx="1"/>
          </p:cNvCxnSpPr>
          <p:nvPr/>
        </p:nvCxnSpPr>
        <p:spPr>
          <a:xfrm>
            <a:off x="8876919" y="5295089"/>
            <a:ext cx="794619" cy="0"/>
          </a:xfrm>
          <a:prstGeom prst="straightConnector1">
            <a:avLst/>
          </a:prstGeom>
          <a:ln>
            <a:solidFill>
              <a:srgbClr val="A0A0A0"/>
            </a:solidFill>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Processes | Flender">
            <a:extLst>
              <a:ext uri="{FF2B5EF4-FFF2-40B4-BE49-F238E27FC236}">
                <a16:creationId xmlns:a16="http://schemas.microsoft.com/office/drawing/2014/main" id="{6A31654C-A3E6-41B5-87DF-355EAFD942FA}"/>
              </a:ext>
            </a:extLst>
          </p:cNvPr>
          <p:cNvPicPr>
            <a:picLocks noChangeAspect="1" noChangeArrowheads="1"/>
          </p:cNvPicPr>
          <p:nvPr/>
        </p:nvPicPr>
        <p:blipFill>
          <a:blip r:embed="rId2">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30799" y="650468"/>
            <a:ext cx="2847975"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072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ángulo 58"/>
          <p:cNvSpPr/>
          <p:nvPr/>
        </p:nvSpPr>
        <p:spPr>
          <a:xfrm>
            <a:off x="5081309" y="699248"/>
            <a:ext cx="4311603" cy="6131859"/>
          </a:xfrm>
          <a:prstGeom prst="rect">
            <a:avLst/>
          </a:prstGeom>
          <a:pattFill prst="divot">
            <a:fgClr>
              <a:srgbClr val="DCDCD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sp>
        <p:nvSpPr>
          <p:cNvPr id="19" name="Rectángulo 18"/>
          <p:cNvSpPr/>
          <p:nvPr/>
        </p:nvSpPr>
        <p:spPr>
          <a:xfrm>
            <a:off x="1" y="699248"/>
            <a:ext cx="5212080" cy="6131859"/>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sp>
        <p:nvSpPr>
          <p:cNvPr id="47" name="CuadroTexto 46"/>
          <p:cNvSpPr txBox="1"/>
          <p:nvPr/>
        </p:nvSpPr>
        <p:spPr>
          <a:xfrm>
            <a:off x="188259" y="113384"/>
            <a:ext cx="7897651" cy="523220"/>
          </a:xfrm>
          <a:prstGeom prst="rect">
            <a:avLst/>
          </a:prstGeom>
          <a:noFill/>
        </p:spPr>
        <p:txBody>
          <a:bodyPr wrap="square" rtlCol="0">
            <a:spAutoFit/>
          </a:bodyPr>
          <a:lstStyle/>
          <a:p>
            <a:pPr algn="just"/>
            <a:r>
              <a:rPr lang="es-ES" sz="2800" b="1" dirty="0">
                <a:solidFill>
                  <a:schemeClr val="accent1">
                    <a:lumMod val="50000"/>
                  </a:schemeClr>
                </a:solidFill>
              </a:rPr>
              <a:t>Desarrollo del proceso</a:t>
            </a:r>
            <a:endParaRPr lang="es-PE" sz="2800" b="1" dirty="0">
              <a:solidFill>
                <a:schemeClr val="accent1">
                  <a:lumMod val="50000"/>
                </a:schemeClr>
              </a:solidFill>
            </a:endParaRPr>
          </a:p>
        </p:txBody>
      </p:sp>
      <p:pic>
        <p:nvPicPr>
          <p:cNvPr id="57" name="Imagen 56">
            <a:extLst>
              <a:ext uri="{FF2B5EF4-FFF2-40B4-BE49-F238E27FC236}">
                <a16:creationId xmlns:a16="http://schemas.microsoft.com/office/drawing/2014/main" id="{ED4FE1DA-F39D-4A99-94D0-F7F5DC7D4FD6}"/>
              </a:ext>
            </a:extLst>
          </p:cNvPr>
          <p:cNvPicPr>
            <a:picLocks noChangeAspect="1"/>
          </p:cNvPicPr>
          <p:nvPr/>
        </p:nvPicPr>
        <p:blipFill rotWithShape="1">
          <a:blip r:embed="rId2">
            <a:clrChange>
              <a:clrFrom>
                <a:srgbClr val="FFFFFF"/>
              </a:clrFrom>
              <a:clrTo>
                <a:srgbClr val="FFFFFF">
                  <a:alpha val="0"/>
                </a:srgbClr>
              </a:clrTo>
            </a:clrChange>
          </a:blip>
          <a:srcRect r="65690" b="27692"/>
          <a:stretch/>
        </p:blipFill>
        <p:spPr>
          <a:xfrm>
            <a:off x="11426248" y="125618"/>
            <a:ext cx="495117" cy="485247"/>
          </a:xfrm>
          <a:prstGeom prst="rect">
            <a:avLst/>
          </a:prstGeom>
        </p:spPr>
      </p:pic>
      <p:cxnSp>
        <p:nvCxnSpPr>
          <p:cNvPr id="58" name="Conector recto 57"/>
          <p:cNvCxnSpPr/>
          <p:nvPr/>
        </p:nvCxnSpPr>
        <p:spPr>
          <a:xfrm flipV="1">
            <a:off x="188261" y="699247"/>
            <a:ext cx="11873753" cy="26895"/>
          </a:xfrm>
          <a:prstGeom prst="line">
            <a:avLst/>
          </a:prstGeom>
          <a:ln w="3175">
            <a:solidFill>
              <a:srgbClr val="163D4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1013899" y="1519311"/>
            <a:ext cx="2954216" cy="914400"/>
          </a:xfrm>
          <a:prstGeom prst="rect">
            <a:avLst/>
          </a:prstGeom>
          <a:solidFill>
            <a:srgbClr val="004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MODELO </a:t>
            </a:r>
          </a:p>
          <a:p>
            <a:pPr algn="ctr"/>
            <a:r>
              <a:rPr lang="es-ES" sz="1400" dirty="0"/>
              <a:t>NO SUPERVISADO</a:t>
            </a:r>
            <a:endParaRPr lang="es-PE" sz="1400" dirty="0"/>
          </a:p>
        </p:txBody>
      </p:sp>
      <p:sp>
        <p:nvSpPr>
          <p:cNvPr id="54" name="Flecha abajo 53"/>
          <p:cNvSpPr/>
          <p:nvPr/>
        </p:nvSpPr>
        <p:spPr>
          <a:xfrm>
            <a:off x="7131996" y="4344542"/>
            <a:ext cx="393896" cy="38796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pic>
        <p:nvPicPr>
          <p:cNvPr id="24" name="Imagen 23"/>
          <p:cNvPicPr>
            <a:picLocks noChangeAspect="1"/>
          </p:cNvPicPr>
          <p:nvPr/>
        </p:nvPicPr>
        <p:blipFill>
          <a:blip r:embed="rId3">
            <a:clrChange>
              <a:clrFrom>
                <a:srgbClr val="FFFFFF"/>
              </a:clrFrom>
              <a:clrTo>
                <a:srgbClr val="FFFFFF">
                  <a:alpha val="0"/>
                </a:srgbClr>
              </a:clrTo>
            </a:clrChange>
          </a:blip>
          <a:stretch>
            <a:fillRect/>
          </a:stretch>
        </p:blipFill>
        <p:spPr>
          <a:xfrm>
            <a:off x="11308085" y="5226689"/>
            <a:ext cx="588723" cy="588723"/>
          </a:xfrm>
          <a:prstGeom prst="rect">
            <a:avLst/>
          </a:prstGeom>
        </p:spPr>
      </p:pic>
      <p:sp>
        <p:nvSpPr>
          <p:cNvPr id="30" name="Rectángulo 29"/>
          <p:cNvSpPr/>
          <p:nvPr/>
        </p:nvSpPr>
        <p:spPr>
          <a:xfrm>
            <a:off x="5721763" y="1460177"/>
            <a:ext cx="2954216" cy="914400"/>
          </a:xfrm>
          <a:prstGeom prst="rect">
            <a:avLst/>
          </a:prstGeom>
          <a:solidFill>
            <a:srgbClr val="004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MODELO </a:t>
            </a:r>
          </a:p>
          <a:p>
            <a:pPr algn="ctr"/>
            <a:r>
              <a:rPr lang="es-ES" sz="1400" dirty="0"/>
              <a:t>SUPERVISADO</a:t>
            </a:r>
            <a:endParaRPr lang="es-PE" sz="1400" dirty="0"/>
          </a:p>
        </p:txBody>
      </p:sp>
      <p:sp>
        <p:nvSpPr>
          <p:cNvPr id="31" name="Rectángulo 30"/>
          <p:cNvSpPr/>
          <p:nvPr/>
        </p:nvSpPr>
        <p:spPr>
          <a:xfrm>
            <a:off x="1001462" y="4644997"/>
            <a:ext cx="2979093" cy="1405116"/>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GRUPOS</a:t>
            </a:r>
          </a:p>
          <a:p>
            <a:pPr marL="285744" indent="-285744" algn="ctr">
              <a:buClr>
                <a:schemeClr val="bg1"/>
              </a:buClr>
              <a:buSzPct val="90000"/>
              <a:buFont typeface="Wingdings" panose="05000000000000000000" pitchFamily="2" charset="2"/>
              <a:buChar char="q"/>
            </a:pPr>
            <a:r>
              <a:rPr lang="es-ES" sz="1400" dirty="0"/>
              <a:t>Más Propenso</a:t>
            </a:r>
          </a:p>
          <a:p>
            <a:pPr marL="285744" indent="-285744" algn="ctr">
              <a:buClr>
                <a:schemeClr val="bg1"/>
              </a:buClr>
              <a:buSzPct val="90000"/>
              <a:buFont typeface="Wingdings" panose="05000000000000000000" pitchFamily="2" charset="2"/>
              <a:buChar char="q"/>
            </a:pPr>
            <a:r>
              <a:rPr lang="es-ES" sz="1400" dirty="0"/>
              <a:t>Regularmente Propenso</a:t>
            </a:r>
          </a:p>
          <a:p>
            <a:pPr marL="285744" indent="-285744" algn="ctr">
              <a:buClr>
                <a:schemeClr val="bg1"/>
              </a:buClr>
              <a:buSzPct val="90000"/>
              <a:buFont typeface="Wingdings" panose="05000000000000000000" pitchFamily="2" charset="2"/>
              <a:buChar char="q"/>
            </a:pPr>
            <a:r>
              <a:rPr lang="es-ES" sz="1400" dirty="0"/>
              <a:t>Poco Propenso</a:t>
            </a:r>
            <a:endParaRPr lang="es-PE" sz="1400" dirty="0"/>
          </a:p>
        </p:txBody>
      </p:sp>
      <p:sp>
        <p:nvSpPr>
          <p:cNvPr id="32" name="Rectángulo 31"/>
          <p:cNvSpPr/>
          <p:nvPr/>
        </p:nvSpPr>
        <p:spPr>
          <a:xfrm>
            <a:off x="1013899" y="3077141"/>
            <a:ext cx="2954216" cy="914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Mapas Auto organizados de </a:t>
            </a:r>
            <a:r>
              <a:rPr lang="es-ES" sz="1400" dirty="0" err="1"/>
              <a:t>Kohonen</a:t>
            </a:r>
            <a:endParaRPr lang="es-PE" sz="1400" dirty="0"/>
          </a:p>
        </p:txBody>
      </p:sp>
      <p:cxnSp>
        <p:nvCxnSpPr>
          <p:cNvPr id="6" name="Conector angular 5"/>
          <p:cNvCxnSpPr>
            <a:stCxn id="31" idx="3"/>
            <a:endCxn id="30" idx="1"/>
          </p:cNvCxnSpPr>
          <p:nvPr/>
        </p:nvCxnSpPr>
        <p:spPr>
          <a:xfrm flipV="1">
            <a:off x="3980556" y="1917378"/>
            <a:ext cx="1741209" cy="3430177"/>
          </a:xfrm>
          <a:prstGeom prst="bentConnector3">
            <a:avLst>
              <a:gd name="adj1" fmla="val 50000"/>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ángulo 45"/>
          <p:cNvSpPr/>
          <p:nvPr/>
        </p:nvSpPr>
        <p:spPr>
          <a:xfrm>
            <a:off x="5474084" y="3099483"/>
            <a:ext cx="1584141" cy="914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Red Neuronal</a:t>
            </a:r>
            <a:endParaRPr lang="es-PE" sz="1400" dirty="0"/>
          </a:p>
        </p:txBody>
      </p:sp>
      <p:sp>
        <p:nvSpPr>
          <p:cNvPr id="48" name="Rectángulo 47"/>
          <p:cNvSpPr/>
          <p:nvPr/>
        </p:nvSpPr>
        <p:spPr>
          <a:xfrm>
            <a:off x="7525893" y="3102939"/>
            <a:ext cx="1543983" cy="914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err="1"/>
              <a:t>LigthGBM</a:t>
            </a:r>
            <a:endParaRPr lang="es-PE" sz="1400" dirty="0"/>
          </a:p>
        </p:txBody>
      </p:sp>
      <p:sp>
        <p:nvSpPr>
          <p:cNvPr id="49" name="Rectángulo 48"/>
          <p:cNvSpPr/>
          <p:nvPr/>
        </p:nvSpPr>
        <p:spPr>
          <a:xfrm>
            <a:off x="5784451" y="4906121"/>
            <a:ext cx="2979093" cy="114189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Clasificación del </a:t>
            </a:r>
          </a:p>
          <a:p>
            <a:pPr algn="ctr"/>
            <a:r>
              <a:rPr lang="es-ES" sz="1400" dirty="0"/>
              <a:t>Cliente</a:t>
            </a:r>
          </a:p>
        </p:txBody>
      </p:sp>
      <p:sp>
        <p:nvSpPr>
          <p:cNvPr id="9" name="Flecha derecha 8"/>
          <p:cNvSpPr/>
          <p:nvPr/>
        </p:nvSpPr>
        <p:spPr>
          <a:xfrm>
            <a:off x="9061864" y="5138369"/>
            <a:ext cx="856459" cy="705395"/>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pic>
        <p:nvPicPr>
          <p:cNvPr id="11" name="Imagen 10"/>
          <p:cNvPicPr>
            <a:picLocks noChangeAspect="1"/>
          </p:cNvPicPr>
          <p:nvPr/>
        </p:nvPicPr>
        <p:blipFill>
          <a:blip r:embed="rId4"/>
          <a:stretch>
            <a:fillRect/>
          </a:stretch>
        </p:blipFill>
        <p:spPr>
          <a:xfrm>
            <a:off x="11146561" y="4178195"/>
            <a:ext cx="915452" cy="915452"/>
          </a:xfrm>
          <a:prstGeom prst="rect">
            <a:avLst/>
          </a:prstGeom>
        </p:spPr>
      </p:pic>
      <p:cxnSp>
        <p:nvCxnSpPr>
          <p:cNvPr id="16" name="Conector angular 15"/>
          <p:cNvCxnSpPr>
            <a:stCxn id="30" idx="2"/>
            <a:endCxn id="46" idx="0"/>
          </p:cNvCxnSpPr>
          <p:nvPr/>
        </p:nvCxnSpPr>
        <p:spPr>
          <a:xfrm rot="5400000">
            <a:off x="6370062" y="2270672"/>
            <a:ext cx="724905" cy="932717"/>
          </a:xfrm>
          <a:prstGeom prst="bentConnector3">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angular 19"/>
          <p:cNvCxnSpPr>
            <a:stCxn id="30" idx="2"/>
            <a:endCxn id="48" idx="0"/>
          </p:cNvCxnSpPr>
          <p:nvPr/>
        </p:nvCxnSpPr>
        <p:spPr>
          <a:xfrm rot="16200000" flipH="1">
            <a:off x="7384196" y="2189253"/>
            <a:ext cx="728363" cy="1099012"/>
          </a:xfrm>
          <a:prstGeom prst="bentConnector3">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Imagen 22"/>
          <p:cNvPicPr>
            <a:picLocks noChangeAspect="1"/>
          </p:cNvPicPr>
          <p:nvPr/>
        </p:nvPicPr>
        <p:blipFill rotWithShape="1">
          <a:blip r:embed="rId5">
            <a:clrChange>
              <a:clrFrom>
                <a:srgbClr val="FFFFFF"/>
              </a:clrFrom>
              <a:clrTo>
                <a:srgbClr val="FFFFFF">
                  <a:alpha val="0"/>
                </a:srgbClr>
              </a:clrTo>
            </a:clrChange>
          </a:blip>
          <a:srcRect b="10799"/>
          <a:stretch/>
        </p:blipFill>
        <p:spPr>
          <a:xfrm>
            <a:off x="10073641" y="4675145"/>
            <a:ext cx="1127769" cy="1290507"/>
          </a:xfrm>
          <a:prstGeom prst="rect">
            <a:avLst/>
          </a:prstGeom>
        </p:spPr>
      </p:pic>
      <p:sp>
        <p:nvSpPr>
          <p:cNvPr id="50" name="Rectángulo 49"/>
          <p:cNvSpPr/>
          <p:nvPr/>
        </p:nvSpPr>
        <p:spPr>
          <a:xfrm>
            <a:off x="9579657" y="3610431"/>
            <a:ext cx="2327039" cy="541291"/>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DESPLIEGUE</a:t>
            </a:r>
            <a:endParaRPr lang="es-PE" sz="1400" dirty="0"/>
          </a:p>
        </p:txBody>
      </p:sp>
      <p:cxnSp>
        <p:nvCxnSpPr>
          <p:cNvPr id="26" name="Conector recto de flecha 25"/>
          <p:cNvCxnSpPr>
            <a:stCxn id="2" idx="2"/>
            <a:endCxn id="32" idx="0"/>
          </p:cNvCxnSpPr>
          <p:nvPr/>
        </p:nvCxnSpPr>
        <p:spPr>
          <a:xfrm>
            <a:off x="2491007" y="2433711"/>
            <a:ext cx="0" cy="643431"/>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p:nvPr/>
        </p:nvCxnSpPr>
        <p:spPr>
          <a:xfrm>
            <a:off x="2484790" y="3991542"/>
            <a:ext cx="12439" cy="653455"/>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ángulo 50"/>
          <p:cNvSpPr/>
          <p:nvPr/>
        </p:nvSpPr>
        <p:spPr>
          <a:xfrm>
            <a:off x="7100625" y="3391177"/>
            <a:ext cx="336182" cy="307777"/>
          </a:xfrm>
          <a:prstGeom prst="rect">
            <a:avLst/>
          </a:prstGeom>
        </p:spPr>
        <p:txBody>
          <a:bodyPr wrap="none">
            <a:spAutoFit/>
          </a:bodyPr>
          <a:lstStyle/>
          <a:p>
            <a:r>
              <a:rPr lang="es-ES" sz="1400" dirty="0"/>
              <a:t>vs</a:t>
            </a:r>
            <a:endParaRPr lang="es-PE" sz="1400" dirty="0"/>
          </a:p>
        </p:txBody>
      </p:sp>
      <p:sp>
        <p:nvSpPr>
          <p:cNvPr id="53" name="CuadroTexto 52"/>
          <p:cNvSpPr txBox="1"/>
          <p:nvPr/>
        </p:nvSpPr>
        <p:spPr>
          <a:xfrm>
            <a:off x="9918323" y="6035574"/>
            <a:ext cx="1956107" cy="307777"/>
          </a:xfrm>
          <a:prstGeom prst="rect">
            <a:avLst/>
          </a:prstGeom>
          <a:noFill/>
        </p:spPr>
        <p:txBody>
          <a:bodyPr wrap="square" rtlCol="0">
            <a:spAutoFit/>
          </a:bodyPr>
          <a:lstStyle/>
          <a:p>
            <a:pPr algn="ctr"/>
            <a:r>
              <a:rPr lang="es-ES" sz="1400" dirty="0">
                <a:solidFill>
                  <a:schemeClr val="accent1">
                    <a:lumMod val="75000"/>
                  </a:schemeClr>
                </a:solidFill>
              </a:rPr>
              <a:t>Clasificar Clientes</a:t>
            </a:r>
            <a:endParaRPr lang="es-PE" sz="1400" dirty="0">
              <a:solidFill>
                <a:schemeClr val="accent1">
                  <a:lumMod val="75000"/>
                </a:schemeClr>
              </a:solidFill>
            </a:endParaRPr>
          </a:p>
        </p:txBody>
      </p:sp>
      <p:sp>
        <p:nvSpPr>
          <p:cNvPr id="27" name="Rectángulo 26">
            <a:extLst>
              <a:ext uri="{FF2B5EF4-FFF2-40B4-BE49-F238E27FC236}">
                <a16:creationId xmlns:a16="http://schemas.microsoft.com/office/drawing/2014/main" id="{E588B98E-4BD3-45F6-BE87-856FD2AC54BC}"/>
              </a:ext>
            </a:extLst>
          </p:cNvPr>
          <p:cNvSpPr/>
          <p:nvPr/>
        </p:nvSpPr>
        <p:spPr>
          <a:xfrm>
            <a:off x="0" y="0"/>
            <a:ext cx="12192000" cy="6858000"/>
          </a:xfrm>
          <a:prstGeom prst="rect">
            <a:avLst/>
          </a:prstGeom>
          <a:gradFill>
            <a:gsLst>
              <a:gs pos="0">
                <a:srgbClr val="2E4C2F"/>
              </a:gs>
              <a:gs pos="53000">
                <a:schemeClr val="accent6">
                  <a:lumMod val="75000"/>
                </a:schemeClr>
              </a:gs>
              <a:gs pos="100000">
                <a:srgbClr val="2E4C2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a:p>
        </p:txBody>
      </p:sp>
      <p:sp>
        <p:nvSpPr>
          <p:cNvPr id="28" name="CuadroTexto 27">
            <a:extLst>
              <a:ext uri="{FF2B5EF4-FFF2-40B4-BE49-F238E27FC236}">
                <a16:creationId xmlns:a16="http://schemas.microsoft.com/office/drawing/2014/main" id="{A3184C04-CA1E-4236-91A3-94645816CEB4}"/>
              </a:ext>
            </a:extLst>
          </p:cNvPr>
          <p:cNvSpPr txBox="1"/>
          <p:nvPr/>
        </p:nvSpPr>
        <p:spPr>
          <a:xfrm>
            <a:off x="2707756" y="2466516"/>
            <a:ext cx="6308651" cy="1569660"/>
          </a:xfrm>
          <a:prstGeom prst="rect">
            <a:avLst/>
          </a:prstGeom>
          <a:noFill/>
        </p:spPr>
        <p:txBody>
          <a:bodyPr wrap="square" rtlCol="0">
            <a:spAutoFit/>
          </a:bodyPr>
          <a:lstStyle/>
          <a:p>
            <a:pPr algn="ctr"/>
            <a:r>
              <a:rPr lang="es-PE" sz="4800" dirty="0">
                <a:solidFill>
                  <a:schemeClr val="bg1"/>
                </a:solidFill>
                <a:latin typeface="Lucida Sans Unicode" panose="020B0602030504020204" pitchFamily="34" charset="0"/>
                <a:cs typeface="Lucida Sans Unicode" panose="020B0602030504020204" pitchFamily="34" charset="0"/>
              </a:rPr>
              <a:t>Análisis</a:t>
            </a:r>
          </a:p>
          <a:p>
            <a:pPr algn="ctr"/>
            <a:r>
              <a:rPr lang="es-PE" sz="4800" dirty="0">
                <a:solidFill>
                  <a:schemeClr val="bg1"/>
                </a:solidFill>
                <a:latin typeface="Lucida Sans Unicode" panose="020B0602030504020204" pitchFamily="34" charset="0"/>
                <a:cs typeface="Lucida Sans Unicode" panose="020B0602030504020204" pitchFamily="34" charset="0"/>
              </a:rPr>
              <a:t>Semántico</a:t>
            </a:r>
          </a:p>
        </p:txBody>
      </p:sp>
      <p:sp>
        <p:nvSpPr>
          <p:cNvPr id="34" name="Rectángulo 33">
            <a:extLst>
              <a:ext uri="{FF2B5EF4-FFF2-40B4-BE49-F238E27FC236}">
                <a16:creationId xmlns:a16="http://schemas.microsoft.com/office/drawing/2014/main" id="{D371B668-1285-4471-8C72-7F3CECEC1C64}"/>
              </a:ext>
            </a:extLst>
          </p:cNvPr>
          <p:cNvSpPr/>
          <p:nvPr/>
        </p:nvSpPr>
        <p:spPr>
          <a:xfrm>
            <a:off x="2197396" y="4385810"/>
            <a:ext cx="7797209" cy="241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a:p>
        </p:txBody>
      </p:sp>
    </p:spTree>
    <p:extLst>
      <p:ext uri="{BB962C8B-B14F-4D97-AF65-F5344CB8AC3E}">
        <p14:creationId xmlns:p14="http://schemas.microsoft.com/office/powerpoint/2010/main" val="1174967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E3EADCBD-B47F-48CD-983F-A233AC0A50FE}"/>
              </a:ext>
            </a:extLst>
          </p:cNvPr>
          <p:cNvSpPr/>
          <p:nvPr/>
        </p:nvSpPr>
        <p:spPr>
          <a:xfrm>
            <a:off x="4110468" y="600332"/>
            <a:ext cx="4339772" cy="62578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1" name="Google Shape;67;p2">
            <a:extLst>
              <a:ext uri="{FF2B5EF4-FFF2-40B4-BE49-F238E27FC236}">
                <a16:creationId xmlns:a16="http://schemas.microsoft.com/office/drawing/2014/main" id="{B96507F8-8EB3-4D7D-81AE-259D3C4D47E2}"/>
              </a:ext>
            </a:extLst>
          </p:cNvPr>
          <p:cNvCxnSpPr>
            <a:cxnSpLocks/>
          </p:cNvCxnSpPr>
          <p:nvPr/>
        </p:nvCxnSpPr>
        <p:spPr>
          <a:xfrm>
            <a:off x="311700" y="554178"/>
            <a:ext cx="11575500" cy="0"/>
          </a:xfrm>
          <a:prstGeom prst="straightConnector1">
            <a:avLst/>
          </a:prstGeom>
          <a:noFill/>
          <a:ln w="9525" cap="flat" cmpd="sng">
            <a:solidFill>
              <a:srgbClr val="005828"/>
            </a:solidFill>
            <a:prstDash val="solid"/>
            <a:round/>
            <a:headEnd type="none" w="sm" len="sm"/>
            <a:tailEnd type="none" w="sm" len="sm"/>
          </a:ln>
          <a:effectLst>
            <a:outerShdw blurRad="50800" dist="38100" dir="2700000" algn="tl" rotWithShape="0">
              <a:srgbClr val="000000">
                <a:alpha val="40000"/>
              </a:srgbClr>
            </a:outerShdw>
          </a:effectLst>
        </p:spPr>
      </p:cxnSp>
      <p:sp>
        <p:nvSpPr>
          <p:cNvPr id="44" name="Google Shape;66;p2">
            <a:extLst>
              <a:ext uri="{FF2B5EF4-FFF2-40B4-BE49-F238E27FC236}">
                <a16:creationId xmlns:a16="http://schemas.microsoft.com/office/drawing/2014/main" id="{CEC417FD-BFF2-4E47-A4A4-53F128141C6A}"/>
              </a:ext>
            </a:extLst>
          </p:cNvPr>
          <p:cNvSpPr txBox="1">
            <a:spLocks/>
          </p:cNvSpPr>
          <p:nvPr/>
        </p:nvSpPr>
        <p:spPr>
          <a:xfrm>
            <a:off x="311700" y="45993"/>
            <a:ext cx="8520600" cy="479879"/>
          </a:xfrm>
          <a:prstGeom prst="rect">
            <a:avLst/>
          </a:prstGeom>
          <a:noFill/>
          <a:ln>
            <a:noFill/>
          </a:ln>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buSzPct val="111111"/>
            </a:pPr>
            <a:r>
              <a:rPr lang="es-PE" sz="2400" b="1" dirty="0"/>
              <a:t>Análisis Semántico</a:t>
            </a:r>
          </a:p>
        </p:txBody>
      </p:sp>
      <p:sp>
        <p:nvSpPr>
          <p:cNvPr id="3" name="CuadroTexto 2">
            <a:extLst>
              <a:ext uri="{FF2B5EF4-FFF2-40B4-BE49-F238E27FC236}">
                <a16:creationId xmlns:a16="http://schemas.microsoft.com/office/drawing/2014/main" id="{DD70AC07-6489-494A-B26A-3EE4516674FC}"/>
              </a:ext>
            </a:extLst>
          </p:cNvPr>
          <p:cNvSpPr txBox="1"/>
          <p:nvPr/>
        </p:nvSpPr>
        <p:spPr>
          <a:xfrm>
            <a:off x="8917858" y="848861"/>
            <a:ext cx="3274142" cy="461665"/>
          </a:xfrm>
          <a:prstGeom prst="rect">
            <a:avLst/>
          </a:prstGeom>
          <a:noFill/>
        </p:spPr>
        <p:txBody>
          <a:bodyPr wrap="square" rtlCol="0">
            <a:spAutoFit/>
          </a:bodyPr>
          <a:lstStyle/>
          <a:p>
            <a:r>
              <a:rPr lang="es-PE" sz="2400" b="1" dirty="0"/>
              <a:t>LIMPIEZA DE TEXTO</a:t>
            </a:r>
          </a:p>
        </p:txBody>
      </p:sp>
      <p:sp>
        <p:nvSpPr>
          <p:cNvPr id="4" name="CuadroTexto 3">
            <a:extLst>
              <a:ext uri="{FF2B5EF4-FFF2-40B4-BE49-F238E27FC236}">
                <a16:creationId xmlns:a16="http://schemas.microsoft.com/office/drawing/2014/main" id="{57F65856-F04B-4460-9196-0F25F2418892}"/>
              </a:ext>
            </a:extLst>
          </p:cNvPr>
          <p:cNvSpPr txBox="1"/>
          <p:nvPr/>
        </p:nvSpPr>
        <p:spPr>
          <a:xfrm>
            <a:off x="8822585" y="1415829"/>
            <a:ext cx="2671442" cy="2862322"/>
          </a:xfrm>
          <a:prstGeom prst="rect">
            <a:avLst/>
          </a:prstGeom>
          <a:noFill/>
        </p:spPr>
        <p:txBody>
          <a:bodyPr wrap="square" rtlCol="0">
            <a:spAutoFit/>
          </a:bodyPr>
          <a:lstStyle/>
          <a:p>
            <a:pPr marL="285750" indent="-285750">
              <a:buFont typeface="Arial" panose="020B0604020202020204" pitchFamily="34" charset="0"/>
              <a:buChar char="•"/>
            </a:pPr>
            <a:r>
              <a:rPr lang="es-PE" dirty="0"/>
              <a:t>Remover saltos de línea</a:t>
            </a:r>
          </a:p>
          <a:p>
            <a:pPr marL="285750" indent="-285750">
              <a:buFont typeface="Arial" panose="020B0604020202020204" pitchFamily="34" charset="0"/>
              <a:buChar char="•"/>
            </a:pPr>
            <a:r>
              <a:rPr lang="es-PE" dirty="0"/>
              <a:t>Remover Saltos de página</a:t>
            </a:r>
          </a:p>
          <a:p>
            <a:pPr marL="285750" indent="-285750">
              <a:buFont typeface="Arial" panose="020B0604020202020204" pitchFamily="34" charset="0"/>
              <a:buChar char="•"/>
            </a:pPr>
            <a:r>
              <a:rPr lang="es-PE" dirty="0"/>
              <a:t>Transformar a minúsculas</a:t>
            </a:r>
          </a:p>
          <a:p>
            <a:pPr marL="285750" indent="-285750">
              <a:buFont typeface="Arial" panose="020B0604020202020204" pitchFamily="34" charset="0"/>
              <a:buChar char="•"/>
            </a:pPr>
            <a:r>
              <a:rPr lang="es-PE" dirty="0"/>
              <a:t>Remover comillas</a:t>
            </a:r>
          </a:p>
          <a:p>
            <a:pPr marL="285750" indent="-285750">
              <a:buFont typeface="Arial" panose="020B0604020202020204" pitchFamily="34" charset="0"/>
              <a:buChar char="•"/>
            </a:pPr>
            <a:r>
              <a:rPr lang="es-PE" dirty="0"/>
              <a:t>Remover palabras con errores (1,2,3 letras)</a:t>
            </a:r>
          </a:p>
          <a:p>
            <a:endParaRPr lang="es-PE" dirty="0"/>
          </a:p>
        </p:txBody>
      </p:sp>
      <p:sp>
        <p:nvSpPr>
          <p:cNvPr id="31" name="CuadroTexto 30">
            <a:extLst>
              <a:ext uri="{FF2B5EF4-FFF2-40B4-BE49-F238E27FC236}">
                <a16:creationId xmlns:a16="http://schemas.microsoft.com/office/drawing/2014/main" id="{536398A6-9C96-4A9C-AC2D-96773424CA40}"/>
              </a:ext>
            </a:extLst>
          </p:cNvPr>
          <p:cNvSpPr txBox="1"/>
          <p:nvPr/>
        </p:nvSpPr>
        <p:spPr>
          <a:xfrm>
            <a:off x="349170" y="1442378"/>
            <a:ext cx="3274142" cy="5262979"/>
          </a:xfrm>
          <a:prstGeom prst="rect">
            <a:avLst/>
          </a:prstGeom>
          <a:noFill/>
        </p:spPr>
        <p:txBody>
          <a:bodyPr wrap="square">
            <a:spAutoFit/>
          </a:bodyPr>
          <a:lstStyle/>
          <a:p>
            <a:r>
              <a:rPr lang="es-MX" sz="2400" b="1" dirty="0"/>
              <a:t>Diversidad Léxica: </a:t>
            </a:r>
            <a:r>
              <a:rPr lang="es-MX" sz="2400" dirty="0"/>
              <a:t>la proporción de palabras diferentes del total de palabras de una composición.</a:t>
            </a:r>
          </a:p>
          <a:p>
            <a:r>
              <a:rPr lang="es-MX" sz="2400" dirty="0"/>
              <a:t> </a:t>
            </a:r>
          </a:p>
          <a:p>
            <a:r>
              <a:rPr lang="es-MX" sz="2400" b="1" dirty="0"/>
              <a:t>Densidad Léxica: </a:t>
            </a:r>
            <a:r>
              <a:rPr lang="es-MX" sz="2400" dirty="0"/>
              <a:t>relación de las palabras nocionales, es decir con contenido semántico (sustantivos, verbos, adjetivos, adverbios) con respecto al total de palabras.</a:t>
            </a:r>
            <a:endParaRPr lang="es-PE" sz="2400" dirty="0"/>
          </a:p>
        </p:txBody>
      </p:sp>
      <p:sp>
        <p:nvSpPr>
          <p:cNvPr id="33" name="CuadroTexto 32">
            <a:extLst>
              <a:ext uri="{FF2B5EF4-FFF2-40B4-BE49-F238E27FC236}">
                <a16:creationId xmlns:a16="http://schemas.microsoft.com/office/drawing/2014/main" id="{EC168A56-9D22-4242-9C8A-308DF2379028}"/>
              </a:ext>
            </a:extLst>
          </p:cNvPr>
          <p:cNvSpPr txBox="1"/>
          <p:nvPr/>
        </p:nvSpPr>
        <p:spPr>
          <a:xfrm>
            <a:off x="8887394" y="4485043"/>
            <a:ext cx="2671442" cy="646331"/>
          </a:xfrm>
          <a:prstGeom prst="rect">
            <a:avLst/>
          </a:prstGeom>
          <a:noFill/>
        </p:spPr>
        <p:txBody>
          <a:bodyPr wrap="square" rtlCol="0">
            <a:spAutoFit/>
          </a:bodyPr>
          <a:lstStyle/>
          <a:p>
            <a:pPr marL="285750" indent="-285750">
              <a:buFont typeface="Arial" panose="020B0604020202020204" pitchFamily="34" charset="0"/>
              <a:buChar char="•"/>
            </a:pPr>
            <a:r>
              <a:rPr lang="es-PE" dirty="0"/>
              <a:t>Remover signos de puntuación</a:t>
            </a:r>
          </a:p>
        </p:txBody>
      </p:sp>
      <p:sp>
        <p:nvSpPr>
          <p:cNvPr id="8" name="Elipse 7">
            <a:extLst>
              <a:ext uri="{FF2B5EF4-FFF2-40B4-BE49-F238E27FC236}">
                <a16:creationId xmlns:a16="http://schemas.microsoft.com/office/drawing/2014/main" id="{90C26232-BBEE-4381-8576-CFC2FAD851BB}"/>
              </a:ext>
            </a:extLst>
          </p:cNvPr>
          <p:cNvSpPr/>
          <p:nvPr/>
        </p:nvSpPr>
        <p:spPr>
          <a:xfrm>
            <a:off x="4497159" y="1996103"/>
            <a:ext cx="432000" cy="432000"/>
          </a:xfrm>
          <a:prstGeom prst="ellipse">
            <a:avLst/>
          </a:prstGeom>
          <a:solidFill>
            <a:schemeClr val="accent6">
              <a:lumMod val="5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1</a:t>
            </a:r>
          </a:p>
        </p:txBody>
      </p:sp>
      <p:sp>
        <p:nvSpPr>
          <p:cNvPr id="38" name="Elipse 37">
            <a:extLst>
              <a:ext uri="{FF2B5EF4-FFF2-40B4-BE49-F238E27FC236}">
                <a16:creationId xmlns:a16="http://schemas.microsoft.com/office/drawing/2014/main" id="{FE6B9230-D0C8-4455-B6ED-F4E7C3D81AEF}"/>
              </a:ext>
            </a:extLst>
          </p:cNvPr>
          <p:cNvSpPr/>
          <p:nvPr/>
        </p:nvSpPr>
        <p:spPr>
          <a:xfrm>
            <a:off x="4497159" y="2716096"/>
            <a:ext cx="432000" cy="432000"/>
          </a:xfrm>
          <a:prstGeom prst="ellipse">
            <a:avLst/>
          </a:prstGeom>
          <a:solidFill>
            <a:schemeClr val="accent6">
              <a:lumMod val="5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2</a:t>
            </a:r>
          </a:p>
        </p:txBody>
      </p:sp>
      <p:sp>
        <p:nvSpPr>
          <p:cNvPr id="39" name="Elipse 38">
            <a:extLst>
              <a:ext uri="{FF2B5EF4-FFF2-40B4-BE49-F238E27FC236}">
                <a16:creationId xmlns:a16="http://schemas.microsoft.com/office/drawing/2014/main" id="{B25242B9-4887-49F8-A851-78D5DFBA446C}"/>
              </a:ext>
            </a:extLst>
          </p:cNvPr>
          <p:cNvSpPr/>
          <p:nvPr/>
        </p:nvSpPr>
        <p:spPr>
          <a:xfrm>
            <a:off x="4497159" y="3436089"/>
            <a:ext cx="432000" cy="432000"/>
          </a:xfrm>
          <a:prstGeom prst="ellipse">
            <a:avLst/>
          </a:prstGeom>
          <a:solidFill>
            <a:schemeClr val="accent6">
              <a:lumMod val="5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3</a:t>
            </a:r>
          </a:p>
        </p:txBody>
      </p:sp>
      <p:sp>
        <p:nvSpPr>
          <p:cNvPr id="9" name="CuadroTexto 8">
            <a:extLst>
              <a:ext uri="{FF2B5EF4-FFF2-40B4-BE49-F238E27FC236}">
                <a16:creationId xmlns:a16="http://schemas.microsoft.com/office/drawing/2014/main" id="{99BB3123-C6FB-4E50-B80D-3A6F36120BF5}"/>
              </a:ext>
            </a:extLst>
          </p:cNvPr>
          <p:cNvSpPr txBox="1"/>
          <p:nvPr/>
        </p:nvSpPr>
        <p:spPr>
          <a:xfrm>
            <a:off x="4929159" y="2017574"/>
            <a:ext cx="2315497" cy="369332"/>
          </a:xfrm>
          <a:prstGeom prst="rect">
            <a:avLst/>
          </a:prstGeom>
          <a:noFill/>
        </p:spPr>
        <p:txBody>
          <a:bodyPr wrap="square" rtlCol="0">
            <a:spAutoFit/>
          </a:bodyPr>
          <a:lstStyle/>
          <a:p>
            <a:r>
              <a:rPr lang="es-PE" dirty="0"/>
              <a:t>Limpieza de texto I</a:t>
            </a:r>
          </a:p>
        </p:txBody>
      </p:sp>
      <p:sp>
        <p:nvSpPr>
          <p:cNvPr id="41" name="CuadroTexto 40">
            <a:extLst>
              <a:ext uri="{FF2B5EF4-FFF2-40B4-BE49-F238E27FC236}">
                <a16:creationId xmlns:a16="http://schemas.microsoft.com/office/drawing/2014/main" id="{AC94CC3A-096D-476A-9E3A-82AEA296BA48}"/>
              </a:ext>
            </a:extLst>
          </p:cNvPr>
          <p:cNvSpPr txBox="1"/>
          <p:nvPr/>
        </p:nvSpPr>
        <p:spPr>
          <a:xfrm>
            <a:off x="5010882" y="2608930"/>
            <a:ext cx="2684792" cy="646331"/>
          </a:xfrm>
          <a:prstGeom prst="rect">
            <a:avLst/>
          </a:prstGeom>
          <a:noFill/>
        </p:spPr>
        <p:txBody>
          <a:bodyPr wrap="square" rtlCol="0">
            <a:spAutoFit/>
          </a:bodyPr>
          <a:lstStyle/>
          <a:p>
            <a:r>
              <a:rPr lang="es-PE" dirty="0"/>
              <a:t>Detección Tipo de Palabra</a:t>
            </a:r>
          </a:p>
          <a:p>
            <a:r>
              <a:rPr lang="es-PE" dirty="0" err="1"/>
              <a:t>Part</a:t>
            </a:r>
            <a:r>
              <a:rPr lang="es-PE" dirty="0"/>
              <a:t> </a:t>
            </a:r>
            <a:r>
              <a:rPr lang="es-PE" dirty="0" err="1"/>
              <a:t>Of</a:t>
            </a:r>
            <a:r>
              <a:rPr lang="es-PE" dirty="0"/>
              <a:t> </a:t>
            </a:r>
            <a:r>
              <a:rPr lang="es-PE" dirty="0" err="1"/>
              <a:t>Speach</a:t>
            </a:r>
            <a:r>
              <a:rPr lang="es-PE" dirty="0"/>
              <a:t> (POS)</a:t>
            </a:r>
          </a:p>
        </p:txBody>
      </p:sp>
      <p:sp>
        <p:nvSpPr>
          <p:cNvPr id="42" name="CuadroTexto 41">
            <a:extLst>
              <a:ext uri="{FF2B5EF4-FFF2-40B4-BE49-F238E27FC236}">
                <a16:creationId xmlns:a16="http://schemas.microsoft.com/office/drawing/2014/main" id="{31E4BFD5-A64A-4BCC-B136-55C400E600D3}"/>
              </a:ext>
            </a:extLst>
          </p:cNvPr>
          <p:cNvSpPr txBox="1"/>
          <p:nvPr/>
        </p:nvSpPr>
        <p:spPr>
          <a:xfrm>
            <a:off x="4929159" y="3559095"/>
            <a:ext cx="2684792" cy="369332"/>
          </a:xfrm>
          <a:prstGeom prst="rect">
            <a:avLst/>
          </a:prstGeom>
          <a:noFill/>
        </p:spPr>
        <p:txBody>
          <a:bodyPr wrap="square" rtlCol="0">
            <a:spAutoFit/>
          </a:bodyPr>
          <a:lstStyle/>
          <a:p>
            <a:r>
              <a:rPr lang="es-PE" dirty="0"/>
              <a:t>Limpieza de texto II</a:t>
            </a:r>
          </a:p>
        </p:txBody>
      </p:sp>
      <p:sp>
        <p:nvSpPr>
          <p:cNvPr id="43" name="Elipse 42">
            <a:extLst>
              <a:ext uri="{FF2B5EF4-FFF2-40B4-BE49-F238E27FC236}">
                <a16:creationId xmlns:a16="http://schemas.microsoft.com/office/drawing/2014/main" id="{83B7D5AF-DB3E-4C1B-8E6C-02A395DAFC49}"/>
              </a:ext>
            </a:extLst>
          </p:cNvPr>
          <p:cNvSpPr/>
          <p:nvPr/>
        </p:nvSpPr>
        <p:spPr>
          <a:xfrm>
            <a:off x="4497159" y="4156082"/>
            <a:ext cx="432000" cy="432000"/>
          </a:xfrm>
          <a:prstGeom prst="ellipse">
            <a:avLst/>
          </a:prstGeom>
          <a:solidFill>
            <a:schemeClr val="accent6">
              <a:lumMod val="5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4</a:t>
            </a:r>
          </a:p>
        </p:txBody>
      </p:sp>
      <p:sp>
        <p:nvSpPr>
          <p:cNvPr id="45" name="CuadroTexto 44">
            <a:extLst>
              <a:ext uri="{FF2B5EF4-FFF2-40B4-BE49-F238E27FC236}">
                <a16:creationId xmlns:a16="http://schemas.microsoft.com/office/drawing/2014/main" id="{6E3B846C-F419-430A-B5D6-36E3E2B0D59B}"/>
              </a:ext>
            </a:extLst>
          </p:cNvPr>
          <p:cNvSpPr txBox="1"/>
          <p:nvPr/>
        </p:nvSpPr>
        <p:spPr>
          <a:xfrm>
            <a:off x="4953668" y="4219433"/>
            <a:ext cx="2799221" cy="369332"/>
          </a:xfrm>
          <a:prstGeom prst="rect">
            <a:avLst/>
          </a:prstGeom>
          <a:noFill/>
        </p:spPr>
        <p:txBody>
          <a:bodyPr wrap="square" rtlCol="0">
            <a:spAutoFit/>
          </a:bodyPr>
          <a:lstStyle/>
          <a:p>
            <a:r>
              <a:rPr lang="es-PE" dirty="0"/>
              <a:t>Cálculo de Diversidad Léxica</a:t>
            </a:r>
          </a:p>
        </p:txBody>
      </p:sp>
      <p:sp>
        <p:nvSpPr>
          <p:cNvPr id="46" name="Elipse 45">
            <a:extLst>
              <a:ext uri="{FF2B5EF4-FFF2-40B4-BE49-F238E27FC236}">
                <a16:creationId xmlns:a16="http://schemas.microsoft.com/office/drawing/2014/main" id="{B9E2F7AD-9A7E-4DC7-83EF-276C6E0FF053}"/>
              </a:ext>
            </a:extLst>
          </p:cNvPr>
          <p:cNvSpPr/>
          <p:nvPr/>
        </p:nvSpPr>
        <p:spPr>
          <a:xfrm>
            <a:off x="4497159" y="4876073"/>
            <a:ext cx="432000" cy="432000"/>
          </a:xfrm>
          <a:prstGeom prst="ellipse">
            <a:avLst/>
          </a:prstGeom>
          <a:solidFill>
            <a:schemeClr val="accent6">
              <a:lumMod val="5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5</a:t>
            </a:r>
          </a:p>
        </p:txBody>
      </p:sp>
      <p:sp>
        <p:nvSpPr>
          <p:cNvPr id="48" name="CuadroTexto 47">
            <a:extLst>
              <a:ext uri="{FF2B5EF4-FFF2-40B4-BE49-F238E27FC236}">
                <a16:creationId xmlns:a16="http://schemas.microsoft.com/office/drawing/2014/main" id="{76482DD8-19C8-4B8F-8C0D-BF07933FE933}"/>
              </a:ext>
            </a:extLst>
          </p:cNvPr>
          <p:cNvSpPr txBox="1"/>
          <p:nvPr/>
        </p:nvSpPr>
        <p:spPr>
          <a:xfrm>
            <a:off x="4929159" y="4954446"/>
            <a:ext cx="2684792" cy="369332"/>
          </a:xfrm>
          <a:prstGeom prst="rect">
            <a:avLst/>
          </a:prstGeom>
          <a:noFill/>
        </p:spPr>
        <p:txBody>
          <a:bodyPr wrap="square" rtlCol="0">
            <a:spAutoFit/>
          </a:bodyPr>
          <a:lstStyle/>
          <a:p>
            <a:r>
              <a:rPr lang="es-PE" dirty="0"/>
              <a:t>Cálculo de Densidad Léxica</a:t>
            </a:r>
          </a:p>
        </p:txBody>
      </p:sp>
      <p:sp>
        <p:nvSpPr>
          <p:cNvPr id="10" name="Elipse 9">
            <a:extLst>
              <a:ext uri="{FF2B5EF4-FFF2-40B4-BE49-F238E27FC236}">
                <a16:creationId xmlns:a16="http://schemas.microsoft.com/office/drawing/2014/main" id="{7B2BA2FE-7B41-4750-8D41-36C079EDE60F}"/>
              </a:ext>
            </a:extLst>
          </p:cNvPr>
          <p:cNvSpPr/>
          <p:nvPr/>
        </p:nvSpPr>
        <p:spPr>
          <a:xfrm>
            <a:off x="11310989" y="3633109"/>
            <a:ext cx="36000" cy="360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4" name="Conector: angular 13">
            <a:extLst>
              <a:ext uri="{FF2B5EF4-FFF2-40B4-BE49-F238E27FC236}">
                <a16:creationId xmlns:a16="http://schemas.microsoft.com/office/drawing/2014/main" id="{D833462C-7EA5-48A9-8C01-8D35F76A01C7}"/>
              </a:ext>
            </a:extLst>
          </p:cNvPr>
          <p:cNvCxnSpPr>
            <a:cxnSpLocks/>
            <a:stCxn id="10" idx="6"/>
          </p:cNvCxnSpPr>
          <p:nvPr/>
        </p:nvCxnSpPr>
        <p:spPr>
          <a:xfrm>
            <a:off x="11346989" y="3651109"/>
            <a:ext cx="439202" cy="1696768"/>
          </a:xfrm>
          <a:prstGeom prst="bentConnector2">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3F8651B-91FC-4E25-9AED-FBD7C2CF6F0B}"/>
              </a:ext>
            </a:extLst>
          </p:cNvPr>
          <p:cNvSpPr txBox="1"/>
          <p:nvPr/>
        </p:nvSpPr>
        <p:spPr>
          <a:xfrm>
            <a:off x="8917858" y="5592991"/>
            <a:ext cx="2751628" cy="430887"/>
          </a:xfrm>
          <a:prstGeom prst="rect">
            <a:avLst/>
          </a:prstGeom>
          <a:noFill/>
        </p:spPr>
        <p:txBody>
          <a:bodyPr wrap="square" rtlCol="0">
            <a:spAutoFit/>
          </a:bodyPr>
          <a:lstStyle/>
          <a:p>
            <a:pPr algn="just"/>
            <a:r>
              <a:rPr lang="es-PE" sz="1100" dirty="0"/>
              <a:t>Se creó un listado para exceptuar las palabras que si están correctamente escritas</a:t>
            </a:r>
          </a:p>
        </p:txBody>
      </p:sp>
      <p:pic>
        <p:nvPicPr>
          <p:cNvPr id="4098" name="Picture 2" descr="Un programa muy práctico si quieres limpiar textos para tu blog">
            <a:extLst>
              <a:ext uri="{FF2B5EF4-FFF2-40B4-BE49-F238E27FC236}">
                <a16:creationId xmlns:a16="http://schemas.microsoft.com/office/drawing/2014/main" id="{59102741-D9F1-444D-ADC8-9744C1BAE5C0}"/>
              </a:ext>
            </a:extLst>
          </p:cNvPr>
          <p:cNvPicPr>
            <a:picLocks noChangeAspect="1" noChangeArrowheads="1"/>
          </p:cNvPicPr>
          <p:nvPr/>
        </p:nvPicPr>
        <p:blipFill>
          <a:blip r:embed="rId2">
            <a:clrChange>
              <a:clrFrom>
                <a:srgbClr val="E2E2E2"/>
              </a:clrFrom>
              <a:clrTo>
                <a:srgbClr val="E2E2E2">
                  <a:alpha val="0"/>
                </a:srgbClr>
              </a:clrTo>
            </a:clrChange>
            <a:extLst>
              <a:ext uri="{28A0092B-C50C-407E-A947-70E740481C1C}">
                <a14:useLocalDpi xmlns:a14="http://schemas.microsoft.com/office/drawing/2010/main" val="0"/>
              </a:ext>
            </a:extLst>
          </a:blip>
          <a:srcRect/>
          <a:stretch>
            <a:fillRect/>
          </a:stretch>
        </p:blipFill>
        <p:spPr bwMode="auto">
          <a:xfrm>
            <a:off x="10956784" y="1442378"/>
            <a:ext cx="1404980" cy="769725"/>
          </a:xfrm>
          <a:prstGeom prst="rect">
            <a:avLst/>
          </a:prstGeom>
          <a:noFill/>
          <a:effectLst/>
          <a:extLst>
            <a:ext uri="{909E8E84-426E-40DD-AFC4-6F175D3DCCD1}">
              <a14:hiddenFill xmlns:a14="http://schemas.microsoft.com/office/drawing/2010/main">
                <a:solidFill>
                  <a:srgbClr val="FFFFFF"/>
                </a:solidFill>
              </a14:hiddenFill>
            </a:ext>
          </a:extLst>
        </p:spPr>
      </p:pic>
      <p:sp>
        <p:nvSpPr>
          <p:cNvPr id="18" name="Rectángulo 17">
            <a:extLst>
              <a:ext uri="{FF2B5EF4-FFF2-40B4-BE49-F238E27FC236}">
                <a16:creationId xmlns:a16="http://schemas.microsoft.com/office/drawing/2014/main" id="{46364017-44D0-46C4-A7BE-8FD3FAEC5179}"/>
              </a:ext>
            </a:extLst>
          </p:cNvPr>
          <p:cNvSpPr/>
          <p:nvPr/>
        </p:nvSpPr>
        <p:spPr>
          <a:xfrm>
            <a:off x="8822585" y="5347877"/>
            <a:ext cx="2963606" cy="95594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8" name="CuadroTexto 57">
            <a:extLst>
              <a:ext uri="{FF2B5EF4-FFF2-40B4-BE49-F238E27FC236}">
                <a16:creationId xmlns:a16="http://schemas.microsoft.com/office/drawing/2014/main" id="{F7FCF345-6A83-48E1-AC4B-B3238067BA7C}"/>
              </a:ext>
            </a:extLst>
          </p:cNvPr>
          <p:cNvSpPr txBox="1"/>
          <p:nvPr/>
        </p:nvSpPr>
        <p:spPr>
          <a:xfrm>
            <a:off x="4643283" y="910965"/>
            <a:ext cx="3274142" cy="461665"/>
          </a:xfrm>
          <a:prstGeom prst="rect">
            <a:avLst/>
          </a:prstGeom>
          <a:noFill/>
        </p:spPr>
        <p:txBody>
          <a:bodyPr wrap="square" rtlCol="0">
            <a:spAutoFit/>
          </a:bodyPr>
          <a:lstStyle/>
          <a:p>
            <a:pPr algn="ctr"/>
            <a:r>
              <a:rPr lang="es-PE" sz="2400" b="1" dirty="0"/>
              <a:t>PROCESO UTILIZADO</a:t>
            </a:r>
          </a:p>
        </p:txBody>
      </p:sp>
      <p:sp>
        <p:nvSpPr>
          <p:cNvPr id="59" name="CuadroTexto 58">
            <a:extLst>
              <a:ext uri="{FF2B5EF4-FFF2-40B4-BE49-F238E27FC236}">
                <a16:creationId xmlns:a16="http://schemas.microsoft.com/office/drawing/2014/main" id="{19423073-6C48-4306-BBC4-D3A7F4235EE3}"/>
              </a:ext>
            </a:extLst>
          </p:cNvPr>
          <p:cNvSpPr txBox="1"/>
          <p:nvPr/>
        </p:nvSpPr>
        <p:spPr>
          <a:xfrm>
            <a:off x="311700" y="813475"/>
            <a:ext cx="3274142" cy="461665"/>
          </a:xfrm>
          <a:prstGeom prst="rect">
            <a:avLst/>
          </a:prstGeom>
          <a:noFill/>
        </p:spPr>
        <p:txBody>
          <a:bodyPr wrap="square" rtlCol="0">
            <a:spAutoFit/>
          </a:bodyPr>
          <a:lstStyle/>
          <a:p>
            <a:pPr algn="ctr"/>
            <a:r>
              <a:rPr lang="es-PE" sz="2400" b="1" dirty="0"/>
              <a:t>OBJETIVO DEL ANÁLISIS</a:t>
            </a:r>
          </a:p>
        </p:txBody>
      </p:sp>
    </p:spTree>
    <p:extLst>
      <p:ext uri="{BB962C8B-B14F-4D97-AF65-F5344CB8AC3E}">
        <p14:creationId xmlns:p14="http://schemas.microsoft.com/office/powerpoint/2010/main" val="3795862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Google Shape;67;p2">
            <a:extLst>
              <a:ext uri="{FF2B5EF4-FFF2-40B4-BE49-F238E27FC236}">
                <a16:creationId xmlns:a16="http://schemas.microsoft.com/office/drawing/2014/main" id="{B96507F8-8EB3-4D7D-81AE-259D3C4D47E2}"/>
              </a:ext>
            </a:extLst>
          </p:cNvPr>
          <p:cNvCxnSpPr>
            <a:cxnSpLocks/>
          </p:cNvCxnSpPr>
          <p:nvPr/>
        </p:nvCxnSpPr>
        <p:spPr>
          <a:xfrm>
            <a:off x="311700" y="554178"/>
            <a:ext cx="11575500" cy="0"/>
          </a:xfrm>
          <a:prstGeom prst="straightConnector1">
            <a:avLst/>
          </a:prstGeom>
          <a:noFill/>
          <a:ln w="9525" cap="flat" cmpd="sng">
            <a:solidFill>
              <a:srgbClr val="005828"/>
            </a:solidFill>
            <a:prstDash val="solid"/>
            <a:round/>
            <a:headEnd type="none" w="sm" len="sm"/>
            <a:tailEnd type="none" w="sm" len="sm"/>
          </a:ln>
          <a:effectLst>
            <a:outerShdw blurRad="50800" dist="38100" dir="2700000" algn="tl" rotWithShape="0">
              <a:srgbClr val="000000">
                <a:alpha val="40000"/>
              </a:srgbClr>
            </a:outerShdw>
          </a:effectLst>
        </p:spPr>
      </p:cxnSp>
      <p:sp>
        <p:nvSpPr>
          <p:cNvPr id="44" name="Google Shape;66;p2">
            <a:extLst>
              <a:ext uri="{FF2B5EF4-FFF2-40B4-BE49-F238E27FC236}">
                <a16:creationId xmlns:a16="http://schemas.microsoft.com/office/drawing/2014/main" id="{CEC417FD-BFF2-4E47-A4A4-53F128141C6A}"/>
              </a:ext>
            </a:extLst>
          </p:cNvPr>
          <p:cNvSpPr txBox="1">
            <a:spLocks/>
          </p:cNvSpPr>
          <p:nvPr/>
        </p:nvSpPr>
        <p:spPr>
          <a:xfrm>
            <a:off x="311700" y="45993"/>
            <a:ext cx="8520600" cy="479879"/>
          </a:xfrm>
          <a:prstGeom prst="rect">
            <a:avLst/>
          </a:prstGeom>
          <a:noFill/>
          <a:ln>
            <a:noFill/>
          </a:ln>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buSzPct val="111111"/>
            </a:pPr>
            <a:r>
              <a:rPr lang="es-PE" sz="2400" b="1" dirty="0"/>
              <a:t>Análisis Semántico: </a:t>
            </a:r>
            <a:r>
              <a:rPr lang="es-PE" sz="2400" b="1" dirty="0" err="1"/>
              <a:t>Part</a:t>
            </a:r>
            <a:r>
              <a:rPr lang="es-PE" sz="2400" b="1" dirty="0"/>
              <a:t> </a:t>
            </a:r>
            <a:r>
              <a:rPr lang="es-PE" sz="2400" b="1" dirty="0" err="1"/>
              <a:t>Of</a:t>
            </a:r>
            <a:r>
              <a:rPr lang="es-PE" sz="2400" b="1" dirty="0"/>
              <a:t> </a:t>
            </a:r>
            <a:r>
              <a:rPr lang="es-PE" sz="2400" b="1" dirty="0" err="1"/>
              <a:t>Speach</a:t>
            </a:r>
            <a:endParaRPr lang="es-PE" sz="2400" b="1" dirty="0"/>
          </a:p>
        </p:txBody>
      </p:sp>
      <p:graphicFrame>
        <p:nvGraphicFramePr>
          <p:cNvPr id="6" name="Tabla 5">
            <a:extLst>
              <a:ext uri="{FF2B5EF4-FFF2-40B4-BE49-F238E27FC236}">
                <a16:creationId xmlns:a16="http://schemas.microsoft.com/office/drawing/2014/main" id="{926AD7C0-67BB-4702-923B-5B9F0ACF4179}"/>
              </a:ext>
            </a:extLst>
          </p:cNvPr>
          <p:cNvGraphicFramePr>
            <a:graphicFrameLocks noGrp="1"/>
          </p:cNvGraphicFramePr>
          <p:nvPr>
            <p:extLst>
              <p:ext uri="{D42A27DB-BD31-4B8C-83A1-F6EECF244321}">
                <p14:modId xmlns:p14="http://schemas.microsoft.com/office/powerpoint/2010/main" val="3737446393"/>
              </p:ext>
            </p:extLst>
          </p:nvPr>
        </p:nvGraphicFramePr>
        <p:xfrm>
          <a:off x="539783" y="3967064"/>
          <a:ext cx="3740971" cy="1931860"/>
        </p:xfrm>
        <a:graphic>
          <a:graphicData uri="http://schemas.openxmlformats.org/drawingml/2006/table">
            <a:tbl>
              <a:tblPr/>
              <a:tblGrid>
                <a:gridCol w="1595611">
                  <a:extLst>
                    <a:ext uri="{9D8B030D-6E8A-4147-A177-3AD203B41FA5}">
                      <a16:colId xmlns:a16="http://schemas.microsoft.com/office/drawing/2014/main" val="1964901018"/>
                    </a:ext>
                  </a:extLst>
                </a:gridCol>
                <a:gridCol w="1072680">
                  <a:extLst>
                    <a:ext uri="{9D8B030D-6E8A-4147-A177-3AD203B41FA5}">
                      <a16:colId xmlns:a16="http://schemas.microsoft.com/office/drawing/2014/main" val="3738511634"/>
                    </a:ext>
                  </a:extLst>
                </a:gridCol>
                <a:gridCol w="1072680">
                  <a:extLst>
                    <a:ext uri="{9D8B030D-6E8A-4147-A177-3AD203B41FA5}">
                      <a16:colId xmlns:a16="http://schemas.microsoft.com/office/drawing/2014/main" val="2310330677"/>
                    </a:ext>
                  </a:extLst>
                </a:gridCol>
              </a:tblGrid>
              <a:tr h="386372">
                <a:tc>
                  <a:txBody>
                    <a:bodyPr/>
                    <a:lstStyle/>
                    <a:p>
                      <a:pPr algn="ctr" fontAlgn="ctr"/>
                      <a:r>
                        <a:rPr lang="es-PE" sz="1400" b="1" i="0" u="none" strike="noStrike" dirty="0">
                          <a:solidFill>
                            <a:srgbClr val="000000"/>
                          </a:solidFill>
                          <a:effectLst/>
                          <a:latin typeface="Arial" panose="020B0604020202020204" pitchFamily="34" charset="0"/>
                        </a:rPr>
                        <a:t>Tipo</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s-PE" sz="1400" b="1" i="0" u="none" strike="noStrike">
                          <a:solidFill>
                            <a:srgbClr val="000000"/>
                          </a:solidFill>
                          <a:effectLst/>
                          <a:latin typeface="Arial" panose="020B0604020202020204" pitchFamily="34" charset="0"/>
                        </a:rPr>
                        <a:t>Total </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s-PE" sz="1400" b="1" i="0" u="none" strike="noStrike">
                          <a:solidFill>
                            <a:srgbClr val="000000"/>
                          </a:solidFill>
                          <a:effectLst/>
                          <a:latin typeface="Arial" panose="020B0604020202020204" pitchFamily="34" charset="0"/>
                        </a:rPr>
                        <a:t>Nro Únicas</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3768686"/>
                  </a:ext>
                </a:extLst>
              </a:tr>
              <a:tr h="386372">
                <a:tc>
                  <a:txBody>
                    <a:bodyPr/>
                    <a:lstStyle/>
                    <a:p>
                      <a:pPr algn="ctr" fontAlgn="ctr"/>
                      <a:r>
                        <a:rPr lang="es-PE" sz="1400" b="0" i="0" u="none" strike="noStrike">
                          <a:solidFill>
                            <a:srgbClr val="000000"/>
                          </a:solidFill>
                          <a:effectLst/>
                          <a:latin typeface="Arial" panose="020B0604020202020204" pitchFamily="34" charset="0"/>
                        </a:rPr>
                        <a:t>Sustantitvos</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s-PE" sz="1400" b="0" i="0" u="none" strike="noStrike">
                          <a:solidFill>
                            <a:srgbClr val="000000"/>
                          </a:solidFill>
                          <a:effectLst/>
                          <a:latin typeface="Arial" panose="020B0604020202020204" pitchFamily="34" charset="0"/>
                        </a:rPr>
                        <a:t>25,911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s-PE" sz="1400" b="0" i="0" u="none" strike="noStrike" dirty="0">
                          <a:solidFill>
                            <a:srgbClr val="000000"/>
                          </a:solidFill>
                          <a:effectLst/>
                          <a:latin typeface="Arial" panose="020B0604020202020204" pitchFamily="34" charset="0"/>
                        </a:rPr>
                        <a:t>3,150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827647643"/>
                  </a:ext>
                </a:extLst>
              </a:tr>
              <a:tr h="386372">
                <a:tc>
                  <a:txBody>
                    <a:bodyPr/>
                    <a:lstStyle/>
                    <a:p>
                      <a:pPr algn="ctr" fontAlgn="ctr"/>
                      <a:r>
                        <a:rPr lang="es-PE" sz="1400" b="0" i="0" u="none" strike="noStrike">
                          <a:solidFill>
                            <a:srgbClr val="000000"/>
                          </a:solidFill>
                          <a:effectLst/>
                          <a:latin typeface="Arial" panose="020B0604020202020204" pitchFamily="34" charset="0"/>
                        </a:rPr>
                        <a:t>Verbos</a:t>
                      </a:r>
                    </a:p>
                  </a:txBody>
                  <a:tcPr marL="9525" marR="9525" marT="9525" marB="0" anchor="ctr">
                    <a:lnL>
                      <a:noFill/>
                    </a:lnL>
                    <a:lnR>
                      <a:noFill/>
                    </a:lnR>
                    <a:lnT>
                      <a:noFill/>
                    </a:lnT>
                    <a:lnB>
                      <a:noFill/>
                    </a:lnB>
                  </a:tcPr>
                </a:tc>
                <a:tc>
                  <a:txBody>
                    <a:bodyPr/>
                    <a:lstStyle/>
                    <a:p>
                      <a:pPr algn="ctr" fontAlgn="ctr"/>
                      <a:r>
                        <a:rPr lang="es-PE" sz="1400" b="0" i="0" u="none" strike="noStrike">
                          <a:solidFill>
                            <a:srgbClr val="000000"/>
                          </a:solidFill>
                          <a:effectLst/>
                          <a:latin typeface="Arial" panose="020B0604020202020204" pitchFamily="34" charset="0"/>
                        </a:rPr>
                        <a:t>7,581</a:t>
                      </a:r>
                    </a:p>
                  </a:txBody>
                  <a:tcPr marL="9525" marR="9525" marT="9525" marB="0" anchor="ctr">
                    <a:lnL>
                      <a:noFill/>
                    </a:lnL>
                    <a:lnR>
                      <a:noFill/>
                    </a:lnR>
                    <a:lnT>
                      <a:noFill/>
                    </a:lnT>
                    <a:lnB>
                      <a:noFill/>
                    </a:lnB>
                  </a:tcPr>
                </a:tc>
                <a:tc>
                  <a:txBody>
                    <a:bodyPr/>
                    <a:lstStyle/>
                    <a:p>
                      <a:pPr algn="ctr" fontAlgn="ctr"/>
                      <a:r>
                        <a:rPr lang="es-PE" sz="1400" b="0" i="0" u="none" strike="noStrike">
                          <a:solidFill>
                            <a:srgbClr val="000000"/>
                          </a:solidFill>
                          <a:effectLst/>
                          <a:latin typeface="Arial" panose="020B0604020202020204" pitchFamily="34" charset="0"/>
                        </a:rPr>
                        <a:t>2,176</a:t>
                      </a:r>
                    </a:p>
                  </a:txBody>
                  <a:tcPr marL="9525" marR="9525" marT="9525" marB="0" anchor="ctr">
                    <a:lnL>
                      <a:noFill/>
                    </a:lnL>
                    <a:lnR>
                      <a:noFill/>
                    </a:lnR>
                    <a:lnT>
                      <a:noFill/>
                    </a:lnT>
                    <a:lnB>
                      <a:noFill/>
                    </a:lnB>
                  </a:tcPr>
                </a:tc>
                <a:extLst>
                  <a:ext uri="{0D108BD9-81ED-4DB2-BD59-A6C34878D82A}">
                    <a16:rowId xmlns:a16="http://schemas.microsoft.com/office/drawing/2014/main" val="2605282165"/>
                  </a:ext>
                </a:extLst>
              </a:tr>
              <a:tr h="386372">
                <a:tc>
                  <a:txBody>
                    <a:bodyPr/>
                    <a:lstStyle/>
                    <a:p>
                      <a:pPr algn="ctr" fontAlgn="ctr"/>
                      <a:r>
                        <a:rPr lang="es-PE" sz="1400" b="0" i="0" u="none" strike="noStrike">
                          <a:solidFill>
                            <a:srgbClr val="000000"/>
                          </a:solidFill>
                          <a:effectLst/>
                          <a:latin typeface="Arial" panose="020B0604020202020204" pitchFamily="34" charset="0"/>
                        </a:rPr>
                        <a:t>Adjetivos</a:t>
                      </a:r>
                    </a:p>
                  </a:txBody>
                  <a:tcPr marL="9525" marR="9525" marT="9525" marB="0" anchor="ctr">
                    <a:lnL>
                      <a:noFill/>
                    </a:lnL>
                    <a:lnR>
                      <a:noFill/>
                    </a:lnR>
                    <a:lnT>
                      <a:noFill/>
                    </a:lnT>
                    <a:lnB>
                      <a:noFill/>
                    </a:lnB>
                  </a:tcPr>
                </a:tc>
                <a:tc>
                  <a:txBody>
                    <a:bodyPr/>
                    <a:lstStyle/>
                    <a:p>
                      <a:pPr algn="ctr" fontAlgn="ctr"/>
                      <a:r>
                        <a:rPr lang="es-PE" sz="1400" b="0" i="0" u="none" strike="noStrike">
                          <a:solidFill>
                            <a:srgbClr val="000000"/>
                          </a:solidFill>
                          <a:effectLst/>
                          <a:latin typeface="Arial" panose="020B0604020202020204" pitchFamily="34" charset="0"/>
                        </a:rPr>
                        <a:t>9,459</a:t>
                      </a:r>
                    </a:p>
                  </a:txBody>
                  <a:tcPr marL="9525" marR="9525" marT="9525" marB="0" anchor="ctr">
                    <a:lnL>
                      <a:noFill/>
                    </a:lnL>
                    <a:lnR>
                      <a:noFill/>
                    </a:lnR>
                    <a:lnT>
                      <a:noFill/>
                    </a:lnT>
                    <a:lnB>
                      <a:noFill/>
                    </a:lnB>
                  </a:tcPr>
                </a:tc>
                <a:tc>
                  <a:txBody>
                    <a:bodyPr/>
                    <a:lstStyle/>
                    <a:p>
                      <a:pPr algn="ctr" fontAlgn="ctr"/>
                      <a:r>
                        <a:rPr lang="es-PE" sz="1400" b="0" i="0" u="none" strike="noStrike" dirty="0">
                          <a:solidFill>
                            <a:srgbClr val="000000"/>
                          </a:solidFill>
                          <a:effectLst/>
                          <a:latin typeface="Arial" panose="020B0604020202020204" pitchFamily="34" charset="0"/>
                        </a:rPr>
                        <a:t>2,471</a:t>
                      </a:r>
                    </a:p>
                  </a:txBody>
                  <a:tcPr marL="9525" marR="9525" marT="9525" marB="0" anchor="ctr">
                    <a:lnL>
                      <a:noFill/>
                    </a:lnL>
                    <a:lnR>
                      <a:noFill/>
                    </a:lnR>
                    <a:lnT>
                      <a:noFill/>
                    </a:lnT>
                    <a:lnB>
                      <a:noFill/>
                    </a:lnB>
                  </a:tcPr>
                </a:tc>
                <a:extLst>
                  <a:ext uri="{0D108BD9-81ED-4DB2-BD59-A6C34878D82A}">
                    <a16:rowId xmlns:a16="http://schemas.microsoft.com/office/drawing/2014/main" val="1325402176"/>
                  </a:ext>
                </a:extLst>
              </a:tr>
              <a:tr h="386372">
                <a:tc>
                  <a:txBody>
                    <a:bodyPr/>
                    <a:lstStyle/>
                    <a:p>
                      <a:pPr algn="ctr" fontAlgn="ctr"/>
                      <a:r>
                        <a:rPr lang="es-PE" sz="1400" b="0" i="0" u="none" strike="noStrike">
                          <a:solidFill>
                            <a:srgbClr val="000000"/>
                          </a:solidFill>
                          <a:effectLst/>
                          <a:latin typeface="Arial" panose="020B0604020202020204" pitchFamily="34" charset="0"/>
                        </a:rPr>
                        <a:t>Adverbios</a:t>
                      </a:r>
                    </a:p>
                  </a:txBody>
                  <a:tcPr marL="9525" marR="9525" marT="9525" marB="0" anchor="ctr">
                    <a:lnL>
                      <a:noFill/>
                    </a:lnL>
                    <a:lnR>
                      <a:noFill/>
                    </a:lnR>
                    <a:lnT>
                      <a:noFill/>
                    </a:lnT>
                    <a:lnB>
                      <a:noFill/>
                    </a:lnB>
                  </a:tcPr>
                </a:tc>
                <a:tc>
                  <a:txBody>
                    <a:bodyPr/>
                    <a:lstStyle/>
                    <a:p>
                      <a:pPr algn="ctr" fontAlgn="ctr"/>
                      <a:r>
                        <a:rPr lang="es-PE" sz="1400" b="0" i="0" u="none" strike="noStrike">
                          <a:solidFill>
                            <a:srgbClr val="000000"/>
                          </a:solidFill>
                          <a:effectLst/>
                          <a:latin typeface="Arial" panose="020B0604020202020204" pitchFamily="34" charset="0"/>
                        </a:rPr>
                        <a:t>2,547</a:t>
                      </a:r>
                    </a:p>
                  </a:txBody>
                  <a:tcPr marL="9525" marR="9525" marT="9525" marB="0" anchor="ctr">
                    <a:lnL>
                      <a:noFill/>
                    </a:lnL>
                    <a:lnR>
                      <a:noFill/>
                    </a:lnR>
                    <a:lnT>
                      <a:noFill/>
                    </a:lnT>
                    <a:lnB>
                      <a:noFill/>
                    </a:lnB>
                  </a:tcPr>
                </a:tc>
                <a:tc>
                  <a:txBody>
                    <a:bodyPr/>
                    <a:lstStyle/>
                    <a:p>
                      <a:pPr algn="ctr" fontAlgn="ctr"/>
                      <a:r>
                        <a:rPr lang="es-PE" sz="1400" b="0" i="0" u="none" strike="noStrike" dirty="0">
                          <a:solidFill>
                            <a:srgbClr val="000000"/>
                          </a:solidFill>
                          <a:effectLst/>
                          <a:latin typeface="Arial" panose="020B0604020202020204" pitchFamily="34" charset="0"/>
                        </a:rPr>
                        <a:t>261</a:t>
                      </a:r>
                    </a:p>
                  </a:txBody>
                  <a:tcPr marL="9525" marR="9525" marT="9525" marB="0" anchor="ctr">
                    <a:lnL>
                      <a:noFill/>
                    </a:lnL>
                    <a:lnR>
                      <a:noFill/>
                    </a:lnR>
                    <a:lnT>
                      <a:noFill/>
                    </a:lnT>
                    <a:lnB>
                      <a:noFill/>
                    </a:lnB>
                  </a:tcPr>
                </a:tc>
                <a:extLst>
                  <a:ext uri="{0D108BD9-81ED-4DB2-BD59-A6C34878D82A}">
                    <a16:rowId xmlns:a16="http://schemas.microsoft.com/office/drawing/2014/main" val="261724948"/>
                  </a:ext>
                </a:extLst>
              </a:tr>
            </a:tbl>
          </a:graphicData>
        </a:graphic>
      </p:graphicFrame>
      <p:pic>
        <p:nvPicPr>
          <p:cNvPr id="5122" name="Picture 2">
            <a:extLst>
              <a:ext uri="{FF2B5EF4-FFF2-40B4-BE49-F238E27FC236}">
                <a16:creationId xmlns:a16="http://schemas.microsoft.com/office/drawing/2014/main" id="{3F583FE0-449C-4DA1-900B-0A864A162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207" y="733407"/>
            <a:ext cx="2852515" cy="144000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160844CF-1487-4EF5-9F55-70629473A06A}"/>
              </a:ext>
            </a:extLst>
          </p:cNvPr>
          <p:cNvPicPr>
            <a:picLocks noChangeAspect="1"/>
          </p:cNvPicPr>
          <p:nvPr/>
        </p:nvPicPr>
        <p:blipFill>
          <a:blip r:embed="rId3"/>
          <a:stretch>
            <a:fillRect/>
          </a:stretch>
        </p:blipFill>
        <p:spPr>
          <a:xfrm>
            <a:off x="6303198" y="2245194"/>
            <a:ext cx="2852533" cy="1440000"/>
          </a:xfrm>
          <a:prstGeom prst="rect">
            <a:avLst/>
          </a:prstGeom>
        </p:spPr>
      </p:pic>
      <p:pic>
        <p:nvPicPr>
          <p:cNvPr id="13" name="Imagen 12">
            <a:extLst>
              <a:ext uri="{FF2B5EF4-FFF2-40B4-BE49-F238E27FC236}">
                <a16:creationId xmlns:a16="http://schemas.microsoft.com/office/drawing/2014/main" id="{B5041D04-5557-4B33-B8AC-DB673FB52061}"/>
              </a:ext>
            </a:extLst>
          </p:cNvPr>
          <p:cNvPicPr>
            <a:picLocks noChangeAspect="1"/>
          </p:cNvPicPr>
          <p:nvPr/>
        </p:nvPicPr>
        <p:blipFill>
          <a:blip r:embed="rId4"/>
          <a:stretch>
            <a:fillRect/>
          </a:stretch>
        </p:blipFill>
        <p:spPr>
          <a:xfrm>
            <a:off x="6303197" y="3756981"/>
            <a:ext cx="2852534" cy="1440000"/>
          </a:xfrm>
          <a:prstGeom prst="rect">
            <a:avLst/>
          </a:prstGeom>
        </p:spPr>
      </p:pic>
      <p:pic>
        <p:nvPicPr>
          <p:cNvPr id="15" name="Imagen 14">
            <a:extLst>
              <a:ext uri="{FF2B5EF4-FFF2-40B4-BE49-F238E27FC236}">
                <a16:creationId xmlns:a16="http://schemas.microsoft.com/office/drawing/2014/main" id="{C5F1E2D5-5BFF-4A36-AE89-6DC0305273DE}"/>
              </a:ext>
            </a:extLst>
          </p:cNvPr>
          <p:cNvPicPr>
            <a:picLocks noChangeAspect="1"/>
          </p:cNvPicPr>
          <p:nvPr/>
        </p:nvPicPr>
        <p:blipFill>
          <a:blip r:embed="rId5"/>
          <a:stretch>
            <a:fillRect/>
          </a:stretch>
        </p:blipFill>
        <p:spPr>
          <a:xfrm>
            <a:off x="6303197" y="5268768"/>
            <a:ext cx="2852534" cy="1440000"/>
          </a:xfrm>
          <a:prstGeom prst="rect">
            <a:avLst/>
          </a:prstGeom>
        </p:spPr>
      </p:pic>
      <p:pic>
        <p:nvPicPr>
          <p:cNvPr id="16" name="Imagen 15">
            <a:extLst>
              <a:ext uri="{FF2B5EF4-FFF2-40B4-BE49-F238E27FC236}">
                <a16:creationId xmlns:a16="http://schemas.microsoft.com/office/drawing/2014/main" id="{63FEAD0F-5ADB-473F-BBE6-1E3012CE6379}"/>
              </a:ext>
            </a:extLst>
          </p:cNvPr>
          <p:cNvPicPr>
            <a:picLocks noChangeAspect="1"/>
          </p:cNvPicPr>
          <p:nvPr/>
        </p:nvPicPr>
        <p:blipFill rotWithShape="1">
          <a:blip r:embed="rId6"/>
          <a:srcRect b="12139"/>
          <a:stretch/>
        </p:blipFill>
        <p:spPr>
          <a:xfrm>
            <a:off x="9459646" y="5268769"/>
            <a:ext cx="2400764" cy="1589231"/>
          </a:xfrm>
          <a:prstGeom prst="rect">
            <a:avLst/>
          </a:prstGeom>
        </p:spPr>
      </p:pic>
      <p:pic>
        <p:nvPicPr>
          <p:cNvPr id="20" name="Imagen 19">
            <a:extLst>
              <a:ext uri="{FF2B5EF4-FFF2-40B4-BE49-F238E27FC236}">
                <a16:creationId xmlns:a16="http://schemas.microsoft.com/office/drawing/2014/main" id="{3AC66646-E7D6-4BEA-9978-F6C1F2BBD0C9}"/>
              </a:ext>
            </a:extLst>
          </p:cNvPr>
          <p:cNvPicPr>
            <a:picLocks noChangeAspect="1"/>
          </p:cNvPicPr>
          <p:nvPr/>
        </p:nvPicPr>
        <p:blipFill rotWithShape="1">
          <a:blip r:embed="rId7"/>
          <a:srcRect b="13917"/>
          <a:stretch/>
        </p:blipFill>
        <p:spPr>
          <a:xfrm>
            <a:off x="9577385" y="3792635"/>
            <a:ext cx="2165287" cy="1404345"/>
          </a:xfrm>
          <a:prstGeom prst="rect">
            <a:avLst/>
          </a:prstGeom>
        </p:spPr>
      </p:pic>
      <p:pic>
        <p:nvPicPr>
          <p:cNvPr id="21" name="Imagen 20">
            <a:extLst>
              <a:ext uri="{FF2B5EF4-FFF2-40B4-BE49-F238E27FC236}">
                <a16:creationId xmlns:a16="http://schemas.microsoft.com/office/drawing/2014/main" id="{D9563D21-3AE4-40F8-A653-ED40099A2476}"/>
              </a:ext>
            </a:extLst>
          </p:cNvPr>
          <p:cNvPicPr>
            <a:picLocks noChangeAspect="1"/>
          </p:cNvPicPr>
          <p:nvPr/>
        </p:nvPicPr>
        <p:blipFill rotWithShape="1">
          <a:blip r:embed="rId8">
            <a:clrChange>
              <a:clrFrom>
                <a:srgbClr val="FFFFFF"/>
              </a:clrFrom>
              <a:clrTo>
                <a:srgbClr val="FFFFFF">
                  <a:alpha val="0"/>
                </a:srgbClr>
              </a:clrTo>
            </a:clrChange>
          </a:blip>
          <a:srcRect t="4780" b="10410"/>
          <a:stretch/>
        </p:blipFill>
        <p:spPr>
          <a:xfrm>
            <a:off x="9629501" y="2397738"/>
            <a:ext cx="2149542" cy="1373503"/>
          </a:xfrm>
          <a:prstGeom prst="rect">
            <a:avLst/>
          </a:prstGeom>
        </p:spPr>
      </p:pic>
      <p:pic>
        <p:nvPicPr>
          <p:cNvPr id="22" name="Imagen 21">
            <a:extLst>
              <a:ext uri="{FF2B5EF4-FFF2-40B4-BE49-F238E27FC236}">
                <a16:creationId xmlns:a16="http://schemas.microsoft.com/office/drawing/2014/main" id="{B4790C62-3E03-4028-AA8E-98989B1994A6}"/>
              </a:ext>
            </a:extLst>
          </p:cNvPr>
          <p:cNvPicPr>
            <a:picLocks noChangeAspect="1"/>
          </p:cNvPicPr>
          <p:nvPr/>
        </p:nvPicPr>
        <p:blipFill rotWithShape="1">
          <a:blip r:embed="rId9">
            <a:clrChange>
              <a:clrFrom>
                <a:srgbClr val="FFFFFF"/>
              </a:clrFrom>
              <a:clrTo>
                <a:srgbClr val="FFFFFF">
                  <a:alpha val="0"/>
                </a:srgbClr>
              </a:clrTo>
            </a:clrChange>
          </a:blip>
          <a:srcRect t="3021" b="11114"/>
          <a:stretch/>
        </p:blipFill>
        <p:spPr>
          <a:xfrm>
            <a:off x="9598473" y="803955"/>
            <a:ext cx="2123111" cy="1373502"/>
          </a:xfrm>
          <a:prstGeom prst="rect">
            <a:avLst/>
          </a:prstGeom>
        </p:spPr>
      </p:pic>
      <p:sp>
        <p:nvSpPr>
          <p:cNvPr id="23" name="CuadroTexto 22">
            <a:extLst>
              <a:ext uri="{FF2B5EF4-FFF2-40B4-BE49-F238E27FC236}">
                <a16:creationId xmlns:a16="http://schemas.microsoft.com/office/drawing/2014/main" id="{20D04E08-A400-41D0-AB93-7919F97BB533}"/>
              </a:ext>
            </a:extLst>
          </p:cNvPr>
          <p:cNvSpPr txBox="1"/>
          <p:nvPr/>
        </p:nvSpPr>
        <p:spPr>
          <a:xfrm>
            <a:off x="10877514" y="1197688"/>
            <a:ext cx="1101260" cy="1015663"/>
          </a:xfrm>
          <a:prstGeom prst="rect">
            <a:avLst/>
          </a:prstGeom>
          <a:noFill/>
        </p:spPr>
        <p:txBody>
          <a:bodyPr wrap="square" rtlCol="0">
            <a:spAutoFit/>
          </a:bodyPr>
          <a:lstStyle/>
          <a:p>
            <a:pPr algn="ctr"/>
            <a:r>
              <a:rPr lang="es-PE" sz="1200" i="1" dirty="0"/>
              <a:t>Datos</a:t>
            </a:r>
          </a:p>
          <a:p>
            <a:pPr algn="ctr"/>
            <a:r>
              <a:rPr lang="es-PE" sz="1200" i="1" dirty="0"/>
              <a:t>Resultados</a:t>
            </a:r>
          </a:p>
          <a:p>
            <a:pPr algn="ctr"/>
            <a:r>
              <a:rPr lang="es-PE" sz="1200" i="1" dirty="0"/>
              <a:t>Análisis</a:t>
            </a:r>
            <a:br>
              <a:rPr lang="es-PE" sz="1200" i="1" dirty="0"/>
            </a:br>
            <a:r>
              <a:rPr lang="es-PE" sz="1200" i="1" dirty="0"/>
              <a:t>Información</a:t>
            </a:r>
          </a:p>
          <a:p>
            <a:pPr algn="ctr"/>
            <a:r>
              <a:rPr lang="es-PE" sz="1200" i="1" dirty="0"/>
              <a:t>Modelo</a:t>
            </a:r>
          </a:p>
        </p:txBody>
      </p:sp>
      <p:sp>
        <p:nvSpPr>
          <p:cNvPr id="40" name="CuadroTexto 39">
            <a:extLst>
              <a:ext uri="{FF2B5EF4-FFF2-40B4-BE49-F238E27FC236}">
                <a16:creationId xmlns:a16="http://schemas.microsoft.com/office/drawing/2014/main" id="{87D3B687-7D57-4956-A599-6FD57F25A9B6}"/>
              </a:ext>
            </a:extLst>
          </p:cNvPr>
          <p:cNvSpPr txBox="1"/>
          <p:nvPr/>
        </p:nvSpPr>
        <p:spPr>
          <a:xfrm>
            <a:off x="11055408" y="2699990"/>
            <a:ext cx="745472" cy="1015663"/>
          </a:xfrm>
          <a:prstGeom prst="rect">
            <a:avLst/>
          </a:prstGeom>
          <a:noFill/>
        </p:spPr>
        <p:txBody>
          <a:bodyPr wrap="square" rtlCol="0">
            <a:spAutoFit/>
          </a:bodyPr>
          <a:lstStyle/>
          <a:p>
            <a:pPr algn="ctr"/>
            <a:r>
              <a:rPr lang="es-PE" sz="1200" i="1" dirty="0"/>
              <a:t>Son</a:t>
            </a:r>
          </a:p>
          <a:p>
            <a:pPr algn="ctr"/>
            <a:r>
              <a:rPr lang="es-PE" sz="1200" i="1" dirty="0"/>
              <a:t>Ser</a:t>
            </a:r>
          </a:p>
          <a:p>
            <a:pPr algn="ctr"/>
            <a:r>
              <a:rPr lang="es-PE" sz="1200" i="1" dirty="0"/>
              <a:t>Han</a:t>
            </a:r>
          </a:p>
          <a:p>
            <a:pPr algn="ctr"/>
            <a:r>
              <a:rPr lang="es-PE" sz="1200" i="1" dirty="0"/>
              <a:t>Tienen</a:t>
            </a:r>
          </a:p>
          <a:p>
            <a:pPr algn="ctr"/>
            <a:r>
              <a:rPr lang="es-PE" sz="1200" i="1" dirty="0"/>
              <a:t>Pueden</a:t>
            </a:r>
          </a:p>
        </p:txBody>
      </p:sp>
      <p:sp>
        <p:nvSpPr>
          <p:cNvPr id="47" name="CuadroTexto 46">
            <a:extLst>
              <a:ext uri="{FF2B5EF4-FFF2-40B4-BE49-F238E27FC236}">
                <a16:creationId xmlns:a16="http://schemas.microsoft.com/office/drawing/2014/main" id="{4377354C-4A39-4A0C-A5D4-5F36F82478C7}"/>
              </a:ext>
            </a:extLst>
          </p:cNvPr>
          <p:cNvSpPr txBox="1"/>
          <p:nvPr/>
        </p:nvSpPr>
        <p:spPr>
          <a:xfrm>
            <a:off x="10968499" y="4253105"/>
            <a:ext cx="919290" cy="1015663"/>
          </a:xfrm>
          <a:prstGeom prst="rect">
            <a:avLst/>
          </a:prstGeom>
          <a:noFill/>
        </p:spPr>
        <p:txBody>
          <a:bodyPr wrap="square" rtlCol="0">
            <a:spAutoFit/>
          </a:bodyPr>
          <a:lstStyle/>
          <a:p>
            <a:pPr algn="ctr"/>
            <a:r>
              <a:rPr lang="es-PE" sz="1200" i="1" dirty="0"/>
              <a:t>Mayor</a:t>
            </a:r>
          </a:p>
          <a:p>
            <a:pPr algn="ctr"/>
            <a:r>
              <a:rPr lang="es-PE" sz="1200" i="1" dirty="0"/>
              <a:t>Neuronales</a:t>
            </a:r>
          </a:p>
          <a:p>
            <a:pPr algn="ctr"/>
            <a:r>
              <a:rPr lang="es-PE" sz="1200" i="1" dirty="0"/>
              <a:t>Gran</a:t>
            </a:r>
          </a:p>
          <a:p>
            <a:pPr algn="ctr"/>
            <a:r>
              <a:rPr lang="es-PE" sz="1200" i="1" dirty="0"/>
              <a:t>Mejores</a:t>
            </a:r>
          </a:p>
          <a:p>
            <a:pPr algn="ctr"/>
            <a:r>
              <a:rPr lang="es-PE" sz="1200" i="1" dirty="0"/>
              <a:t>Turísticos</a:t>
            </a:r>
          </a:p>
        </p:txBody>
      </p:sp>
      <p:sp>
        <p:nvSpPr>
          <p:cNvPr id="49" name="CuadroTexto 48">
            <a:extLst>
              <a:ext uri="{FF2B5EF4-FFF2-40B4-BE49-F238E27FC236}">
                <a16:creationId xmlns:a16="http://schemas.microsoft.com/office/drawing/2014/main" id="{16C8572B-A7EC-423A-AF9C-83AAFDBB33E3}"/>
              </a:ext>
            </a:extLst>
          </p:cNvPr>
          <p:cNvSpPr txBox="1"/>
          <p:nvPr/>
        </p:nvSpPr>
        <p:spPr>
          <a:xfrm>
            <a:off x="10968499" y="5842337"/>
            <a:ext cx="919290" cy="1015663"/>
          </a:xfrm>
          <a:prstGeom prst="rect">
            <a:avLst/>
          </a:prstGeom>
          <a:noFill/>
        </p:spPr>
        <p:txBody>
          <a:bodyPr wrap="square" rtlCol="0">
            <a:spAutoFit/>
          </a:bodyPr>
          <a:lstStyle/>
          <a:p>
            <a:pPr algn="ctr"/>
            <a:r>
              <a:rPr lang="es-PE" sz="1200" i="1" dirty="0"/>
              <a:t>No</a:t>
            </a:r>
          </a:p>
          <a:p>
            <a:pPr algn="ctr"/>
            <a:r>
              <a:rPr lang="es-PE" sz="1200" i="1" dirty="0"/>
              <a:t>Más</a:t>
            </a:r>
          </a:p>
          <a:p>
            <a:pPr algn="ctr"/>
            <a:r>
              <a:rPr lang="es-PE" sz="1200" i="1" dirty="0"/>
              <a:t>Así</a:t>
            </a:r>
          </a:p>
          <a:p>
            <a:pPr algn="ctr"/>
            <a:r>
              <a:rPr lang="es-PE" sz="1200" i="1" dirty="0"/>
              <a:t>También</a:t>
            </a:r>
          </a:p>
          <a:p>
            <a:pPr algn="ctr"/>
            <a:r>
              <a:rPr lang="es-PE" sz="1200" i="1" dirty="0"/>
              <a:t>Muy</a:t>
            </a:r>
          </a:p>
        </p:txBody>
      </p:sp>
      <p:sp>
        <p:nvSpPr>
          <p:cNvPr id="24" name="Rectángulo 23">
            <a:extLst>
              <a:ext uri="{FF2B5EF4-FFF2-40B4-BE49-F238E27FC236}">
                <a16:creationId xmlns:a16="http://schemas.microsoft.com/office/drawing/2014/main" id="{9DAAB27E-5A1F-4303-A53E-022D81C68446}"/>
              </a:ext>
            </a:extLst>
          </p:cNvPr>
          <p:cNvSpPr/>
          <p:nvPr/>
        </p:nvSpPr>
        <p:spPr>
          <a:xfrm>
            <a:off x="5277731" y="716854"/>
            <a:ext cx="918588" cy="1408796"/>
          </a:xfrm>
          <a:prstGeom prst="rect">
            <a:avLst/>
          </a:prstGeom>
          <a:solidFill>
            <a:schemeClr val="bg2">
              <a:lumMod val="1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PE" sz="1700" dirty="0"/>
              <a:t>SUSTANTIVOS</a:t>
            </a:r>
          </a:p>
        </p:txBody>
      </p:sp>
      <p:sp>
        <p:nvSpPr>
          <p:cNvPr id="51" name="Rectángulo 50">
            <a:extLst>
              <a:ext uri="{FF2B5EF4-FFF2-40B4-BE49-F238E27FC236}">
                <a16:creationId xmlns:a16="http://schemas.microsoft.com/office/drawing/2014/main" id="{120FC4DA-6325-4226-8B92-59DDCED2229A}"/>
              </a:ext>
            </a:extLst>
          </p:cNvPr>
          <p:cNvSpPr/>
          <p:nvPr/>
        </p:nvSpPr>
        <p:spPr>
          <a:xfrm>
            <a:off x="5277731" y="2248722"/>
            <a:ext cx="918588" cy="1369452"/>
          </a:xfrm>
          <a:prstGeom prst="rect">
            <a:avLst/>
          </a:prstGeom>
          <a:solidFill>
            <a:schemeClr val="bg2">
              <a:lumMod val="1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PE" sz="1700" dirty="0"/>
              <a:t>VERBOS</a:t>
            </a:r>
          </a:p>
        </p:txBody>
      </p:sp>
      <p:sp>
        <p:nvSpPr>
          <p:cNvPr id="52" name="Rectángulo 51">
            <a:extLst>
              <a:ext uri="{FF2B5EF4-FFF2-40B4-BE49-F238E27FC236}">
                <a16:creationId xmlns:a16="http://schemas.microsoft.com/office/drawing/2014/main" id="{74E6F6F8-FE68-4949-8CFE-43D7438985C6}"/>
              </a:ext>
            </a:extLst>
          </p:cNvPr>
          <p:cNvSpPr/>
          <p:nvPr/>
        </p:nvSpPr>
        <p:spPr>
          <a:xfrm>
            <a:off x="5277731" y="3776244"/>
            <a:ext cx="918588" cy="1369452"/>
          </a:xfrm>
          <a:prstGeom prst="rect">
            <a:avLst/>
          </a:prstGeom>
          <a:solidFill>
            <a:schemeClr val="bg2">
              <a:lumMod val="1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PE" sz="1700" dirty="0"/>
              <a:t>ADJETIVOS</a:t>
            </a:r>
          </a:p>
        </p:txBody>
      </p:sp>
      <p:sp>
        <p:nvSpPr>
          <p:cNvPr id="53" name="Rectángulo 52">
            <a:extLst>
              <a:ext uri="{FF2B5EF4-FFF2-40B4-BE49-F238E27FC236}">
                <a16:creationId xmlns:a16="http://schemas.microsoft.com/office/drawing/2014/main" id="{B4E3716C-C89C-4FE6-B0E1-0681DACA265A}"/>
              </a:ext>
            </a:extLst>
          </p:cNvPr>
          <p:cNvSpPr/>
          <p:nvPr/>
        </p:nvSpPr>
        <p:spPr>
          <a:xfrm>
            <a:off x="5258189" y="5268768"/>
            <a:ext cx="918588" cy="1440000"/>
          </a:xfrm>
          <a:prstGeom prst="rect">
            <a:avLst/>
          </a:prstGeom>
          <a:solidFill>
            <a:schemeClr val="bg2">
              <a:lumMod val="1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PE" sz="1700" dirty="0"/>
              <a:t>ADVERBIOS</a:t>
            </a:r>
          </a:p>
        </p:txBody>
      </p:sp>
      <p:pic>
        <p:nvPicPr>
          <p:cNvPr id="25" name="Imagen 24">
            <a:extLst>
              <a:ext uri="{FF2B5EF4-FFF2-40B4-BE49-F238E27FC236}">
                <a16:creationId xmlns:a16="http://schemas.microsoft.com/office/drawing/2014/main" id="{BF153659-EAA3-473B-8D96-0A460A6EA704}"/>
              </a:ext>
            </a:extLst>
          </p:cNvPr>
          <p:cNvPicPr>
            <a:picLocks noChangeAspect="1"/>
          </p:cNvPicPr>
          <p:nvPr/>
        </p:nvPicPr>
        <p:blipFill>
          <a:blip r:embed="rId10"/>
          <a:stretch>
            <a:fillRect/>
          </a:stretch>
        </p:blipFill>
        <p:spPr>
          <a:xfrm>
            <a:off x="2376756" y="1213938"/>
            <a:ext cx="1903998" cy="1117705"/>
          </a:xfrm>
          <a:prstGeom prst="rect">
            <a:avLst/>
          </a:prstGeom>
        </p:spPr>
      </p:pic>
      <p:sp>
        <p:nvSpPr>
          <p:cNvPr id="26" name="CuadroTexto 25">
            <a:extLst>
              <a:ext uri="{FF2B5EF4-FFF2-40B4-BE49-F238E27FC236}">
                <a16:creationId xmlns:a16="http://schemas.microsoft.com/office/drawing/2014/main" id="{1652E23B-3126-4E6A-8FE2-FF7F537F8058}"/>
              </a:ext>
            </a:extLst>
          </p:cNvPr>
          <p:cNvSpPr txBox="1"/>
          <p:nvPr/>
        </p:nvSpPr>
        <p:spPr>
          <a:xfrm>
            <a:off x="767499" y="1351576"/>
            <a:ext cx="1387881" cy="707886"/>
          </a:xfrm>
          <a:prstGeom prst="rect">
            <a:avLst/>
          </a:prstGeom>
          <a:noFill/>
        </p:spPr>
        <p:txBody>
          <a:bodyPr wrap="square" rtlCol="0">
            <a:spAutoFit/>
          </a:bodyPr>
          <a:lstStyle/>
          <a:p>
            <a:r>
              <a:rPr lang="es-PE" sz="4000" dirty="0">
                <a:solidFill>
                  <a:schemeClr val="accent5">
                    <a:lumMod val="50000"/>
                  </a:schemeClr>
                </a:solidFill>
              </a:rPr>
              <a:t>POS:</a:t>
            </a:r>
          </a:p>
        </p:txBody>
      </p:sp>
      <p:sp>
        <p:nvSpPr>
          <p:cNvPr id="54" name="CuadroTexto 53">
            <a:extLst>
              <a:ext uri="{FF2B5EF4-FFF2-40B4-BE49-F238E27FC236}">
                <a16:creationId xmlns:a16="http://schemas.microsoft.com/office/drawing/2014/main" id="{83A20A1A-CE3C-4D3B-B44A-8B0ABFF0652A}"/>
              </a:ext>
            </a:extLst>
          </p:cNvPr>
          <p:cNvSpPr txBox="1"/>
          <p:nvPr/>
        </p:nvSpPr>
        <p:spPr>
          <a:xfrm>
            <a:off x="197332" y="3084489"/>
            <a:ext cx="4973520" cy="523220"/>
          </a:xfrm>
          <a:prstGeom prst="rect">
            <a:avLst/>
          </a:prstGeom>
          <a:noFill/>
        </p:spPr>
        <p:txBody>
          <a:bodyPr wrap="square" rtlCol="0">
            <a:spAutoFit/>
          </a:bodyPr>
          <a:lstStyle/>
          <a:p>
            <a:pPr algn="ctr"/>
            <a:r>
              <a:rPr lang="es-PE" sz="2800" b="1" dirty="0">
                <a:solidFill>
                  <a:schemeClr val="bg2">
                    <a:lumMod val="50000"/>
                  </a:schemeClr>
                </a:solidFill>
              </a:rPr>
              <a:t>Palabras Nocionales</a:t>
            </a:r>
          </a:p>
        </p:txBody>
      </p:sp>
      <p:pic>
        <p:nvPicPr>
          <p:cNvPr id="55" name="Picture 4" descr="Python Software Foundation License - Wikipedia, la enciclopedia libre">
            <a:extLst>
              <a:ext uri="{FF2B5EF4-FFF2-40B4-BE49-F238E27FC236}">
                <a16:creationId xmlns:a16="http://schemas.microsoft.com/office/drawing/2014/main" id="{FCA20EE5-6088-4A55-B138-BB154DB8BD2D}"/>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8082" y="842620"/>
            <a:ext cx="624137" cy="62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830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ángulo 29">
            <a:extLst>
              <a:ext uri="{FF2B5EF4-FFF2-40B4-BE49-F238E27FC236}">
                <a16:creationId xmlns:a16="http://schemas.microsoft.com/office/drawing/2014/main" id="{8355A496-C9C8-4A2A-A921-D7448435FC23}"/>
              </a:ext>
            </a:extLst>
          </p:cNvPr>
          <p:cNvSpPr/>
          <p:nvPr/>
        </p:nvSpPr>
        <p:spPr>
          <a:xfrm>
            <a:off x="84270" y="3286150"/>
            <a:ext cx="2787445" cy="1316198"/>
          </a:xfrm>
          <a:prstGeom prst="rect">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1" name="Google Shape;67;p2">
            <a:extLst>
              <a:ext uri="{FF2B5EF4-FFF2-40B4-BE49-F238E27FC236}">
                <a16:creationId xmlns:a16="http://schemas.microsoft.com/office/drawing/2014/main" id="{B96507F8-8EB3-4D7D-81AE-259D3C4D47E2}"/>
              </a:ext>
            </a:extLst>
          </p:cNvPr>
          <p:cNvCxnSpPr>
            <a:cxnSpLocks/>
          </p:cNvCxnSpPr>
          <p:nvPr/>
        </p:nvCxnSpPr>
        <p:spPr>
          <a:xfrm>
            <a:off x="311700" y="554178"/>
            <a:ext cx="11575500" cy="0"/>
          </a:xfrm>
          <a:prstGeom prst="straightConnector1">
            <a:avLst/>
          </a:prstGeom>
          <a:noFill/>
          <a:ln w="9525" cap="flat" cmpd="sng">
            <a:solidFill>
              <a:srgbClr val="005828"/>
            </a:solidFill>
            <a:prstDash val="solid"/>
            <a:round/>
            <a:headEnd type="none" w="sm" len="sm"/>
            <a:tailEnd type="none" w="sm" len="sm"/>
          </a:ln>
          <a:effectLst>
            <a:outerShdw blurRad="50800" dist="38100" dir="2700000" algn="tl" rotWithShape="0">
              <a:srgbClr val="000000">
                <a:alpha val="40000"/>
              </a:srgbClr>
            </a:outerShdw>
          </a:effectLst>
        </p:spPr>
      </p:cxnSp>
      <p:sp>
        <p:nvSpPr>
          <p:cNvPr id="44" name="Google Shape;66;p2">
            <a:extLst>
              <a:ext uri="{FF2B5EF4-FFF2-40B4-BE49-F238E27FC236}">
                <a16:creationId xmlns:a16="http://schemas.microsoft.com/office/drawing/2014/main" id="{CEC417FD-BFF2-4E47-A4A4-53F128141C6A}"/>
              </a:ext>
            </a:extLst>
          </p:cNvPr>
          <p:cNvSpPr txBox="1">
            <a:spLocks/>
          </p:cNvSpPr>
          <p:nvPr/>
        </p:nvSpPr>
        <p:spPr>
          <a:xfrm>
            <a:off x="311700" y="45993"/>
            <a:ext cx="8520600" cy="479879"/>
          </a:xfrm>
          <a:prstGeom prst="rect">
            <a:avLst/>
          </a:prstGeom>
          <a:noFill/>
          <a:ln>
            <a:noFill/>
          </a:ln>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buSzPct val="111111"/>
            </a:pPr>
            <a:r>
              <a:rPr lang="es-PE" sz="2400" b="1" dirty="0"/>
              <a:t>Análisis Semántico: Diversidad y Densidad Léxica</a:t>
            </a:r>
          </a:p>
        </p:txBody>
      </p:sp>
      <p:pic>
        <p:nvPicPr>
          <p:cNvPr id="6151" name="Picture 7">
            <a:extLst>
              <a:ext uri="{FF2B5EF4-FFF2-40B4-BE49-F238E27FC236}">
                <a16:creationId xmlns:a16="http://schemas.microsoft.com/office/drawing/2014/main" id="{EAFF349F-FEB7-48E5-ADB3-5222E6EB11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0850" y="855963"/>
            <a:ext cx="9101150" cy="2912842"/>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6D957ECF-CDC2-4213-BEF0-F1E17FFE7077}"/>
              </a:ext>
            </a:extLst>
          </p:cNvPr>
          <p:cNvPicPr>
            <a:picLocks noChangeAspect="1"/>
          </p:cNvPicPr>
          <p:nvPr/>
        </p:nvPicPr>
        <p:blipFill>
          <a:blip r:embed="rId3"/>
          <a:stretch>
            <a:fillRect/>
          </a:stretch>
        </p:blipFill>
        <p:spPr>
          <a:xfrm>
            <a:off x="3023417" y="3877395"/>
            <a:ext cx="9168583" cy="3010193"/>
          </a:xfrm>
          <a:prstGeom prst="rect">
            <a:avLst/>
          </a:prstGeom>
        </p:spPr>
      </p:pic>
      <p:cxnSp>
        <p:nvCxnSpPr>
          <p:cNvPr id="14" name="Conector recto 13">
            <a:extLst>
              <a:ext uri="{FF2B5EF4-FFF2-40B4-BE49-F238E27FC236}">
                <a16:creationId xmlns:a16="http://schemas.microsoft.com/office/drawing/2014/main" id="{0EFAC2A5-ED49-4EC1-A98B-8CBE85215480}"/>
              </a:ext>
            </a:extLst>
          </p:cNvPr>
          <p:cNvCxnSpPr/>
          <p:nvPr/>
        </p:nvCxnSpPr>
        <p:spPr>
          <a:xfrm>
            <a:off x="2939147" y="855963"/>
            <a:ext cx="0" cy="5736567"/>
          </a:xfrm>
          <a:prstGeom prst="line">
            <a:avLst/>
          </a:prstGeom>
          <a:ln>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522AC269-D639-49EE-9567-F5CBBF51DB21}"/>
              </a:ext>
            </a:extLst>
          </p:cNvPr>
          <p:cNvSpPr txBox="1"/>
          <p:nvPr/>
        </p:nvSpPr>
        <p:spPr>
          <a:xfrm>
            <a:off x="659457" y="554178"/>
            <a:ext cx="1755059" cy="830997"/>
          </a:xfrm>
          <a:prstGeom prst="rect">
            <a:avLst/>
          </a:prstGeom>
          <a:noFill/>
        </p:spPr>
        <p:txBody>
          <a:bodyPr wrap="square" rtlCol="0">
            <a:spAutoFit/>
          </a:bodyPr>
          <a:lstStyle/>
          <a:p>
            <a:pPr algn="ctr"/>
            <a:r>
              <a:rPr lang="es-PE" sz="2400" b="1" dirty="0"/>
              <a:t>Cómo Corpus</a:t>
            </a:r>
          </a:p>
        </p:txBody>
      </p:sp>
      <p:sp>
        <p:nvSpPr>
          <p:cNvPr id="18" name="CuadroTexto 17">
            <a:extLst>
              <a:ext uri="{FF2B5EF4-FFF2-40B4-BE49-F238E27FC236}">
                <a16:creationId xmlns:a16="http://schemas.microsoft.com/office/drawing/2014/main" id="{28E1B1EF-A7F1-4391-93DF-A52A2571B95C}"/>
              </a:ext>
            </a:extLst>
          </p:cNvPr>
          <p:cNvSpPr txBox="1"/>
          <p:nvPr/>
        </p:nvSpPr>
        <p:spPr>
          <a:xfrm>
            <a:off x="167495" y="2116599"/>
            <a:ext cx="1192634" cy="584775"/>
          </a:xfrm>
          <a:prstGeom prst="rect">
            <a:avLst/>
          </a:prstGeom>
          <a:noFill/>
        </p:spPr>
        <p:txBody>
          <a:bodyPr wrap="square" rtlCol="0">
            <a:spAutoFit/>
          </a:bodyPr>
          <a:lstStyle/>
          <a:p>
            <a:r>
              <a:rPr lang="es-PE" sz="1600" dirty="0">
                <a:solidFill>
                  <a:schemeClr val="accent5">
                    <a:lumMod val="50000"/>
                  </a:schemeClr>
                </a:solidFill>
              </a:rPr>
              <a:t>Palabras Únicas</a:t>
            </a:r>
          </a:p>
        </p:txBody>
      </p:sp>
      <p:sp>
        <p:nvSpPr>
          <p:cNvPr id="37" name="CuadroTexto 36">
            <a:extLst>
              <a:ext uri="{FF2B5EF4-FFF2-40B4-BE49-F238E27FC236}">
                <a16:creationId xmlns:a16="http://schemas.microsoft.com/office/drawing/2014/main" id="{BE6BEF9F-719F-4CE1-9BA6-0FB98D42C523}"/>
              </a:ext>
            </a:extLst>
          </p:cNvPr>
          <p:cNvSpPr txBox="1"/>
          <p:nvPr/>
        </p:nvSpPr>
        <p:spPr>
          <a:xfrm>
            <a:off x="167495" y="1458499"/>
            <a:ext cx="1273625" cy="584775"/>
          </a:xfrm>
          <a:prstGeom prst="rect">
            <a:avLst/>
          </a:prstGeom>
          <a:noFill/>
        </p:spPr>
        <p:txBody>
          <a:bodyPr wrap="square" rtlCol="0">
            <a:spAutoFit/>
          </a:bodyPr>
          <a:lstStyle/>
          <a:p>
            <a:r>
              <a:rPr lang="es-PE" sz="1600" dirty="0">
                <a:solidFill>
                  <a:schemeClr val="accent5">
                    <a:lumMod val="50000"/>
                  </a:schemeClr>
                </a:solidFill>
              </a:rPr>
              <a:t>Palabras Totales:</a:t>
            </a:r>
          </a:p>
        </p:txBody>
      </p:sp>
      <p:sp>
        <p:nvSpPr>
          <p:cNvPr id="39" name="CuadroTexto 38">
            <a:extLst>
              <a:ext uri="{FF2B5EF4-FFF2-40B4-BE49-F238E27FC236}">
                <a16:creationId xmlns:a16="http://schemas.microsoft.com/office/drawing/2014/main" id="{29C72814-0065-4EE0-9E1C-5E181E1B8BF6}"/>
              </a:ext>
            </a:extLst>
          </p:cNvPr>
          <p:cNvSpPr txBox="1"/>
          <p:nvPr/>
        </p:nvSpPr>
        <p:spPr>
          <a:xfrm>
            <a:off x="167495" y="2701374"/>
            <a:ext cx="1450605" cy="584775"/>
          </a:xfrm>
          <a:prstGeom prst="rect">
            <a:avLst/>
          </a:prstGeom>
          <a:noFill/>
        </p:spPr>
        <p:txBody>
          <a:bodyPr wrap="square" rtlCol="0">
            <a:spAutoFit/>
          </a:bodyPr>
          <a:lstStyle/>
          <a:p>
            <a:r>
              <a:rPr lang="es-PE" sz="1600" dirty="0">
                <a:solidFill>
                  <a:schemeClr val="accent5">
                    <a:lumMod val="50000"/>
                  </a:schemeClr>
                </a:solidFill>
              </a:rPr>
              <a:t>Palabras Nocionales:</a:t>
            </a:r>
          </a:p>
        </p:txBody>
      </p:sp>
      <p:sp>
        <p:nvSpPr>
          <p:cNvPr id="27" name="CuadroTexto 26">
            <a:extLst>
              <a:ext uri="{FF2B5EF4-FFF2-40B4-BE49-F238E27FC236}">
                <a16:creationId xmlns:a16="http://schemas.microsoft.com/office/drawing/2014/main" id="{6A14079F-7A8E-4BF5-B8B0-624C9BDE89A1}"/>
              </a:ext>
            </a:extLst>
          </p:cNvPr>
          <p:cNvSpPr txBox="1"/>
          <p:nvPr/>
        </p:nvSpPr>
        <p:spPr>
          <a:xfrm>
            <a:off x="1569583" y="1537405"/>
            <a:ext cx="943900" cy="369332"/>
          </a:xfrm>
          <a:prstGeom prst="rect">
            <a:avLst/>
          </a:prstGeom>
          <a:noFill/>
        </p:spPr>
        <p:txBody>
          <a:bodyPr wrap="square" rtlCol="0">
            <a:spAutoFit/>
          </a:bodyPr>
          <a:lstStyle/>
          <a:p>
            <a:r>
              <a:rPr lang="es-PE" dirty="0"/>
              <a:t>105,575</a:t>
            </a:r>
          </a:p>
        </p:txBody>
      </p:sp>
      <p:sp>
        <p:nvSpPr>
          <p:cNvPr id="41" name="CuadroTexto 40">
            <a:extLst>
              <a:ext uri="{FF2B5EF4-FFF2-40B4-BE49-F238E27FC236}">
                <a16:creationId xmlns:a16="http://schemas.microsoft.com/office/drawing/2014/main" id="{0B9FD326-07C1-4306-AB18-38C83E38120F}"/>
              </a:ext>
            </a:extLst>
          </p:cNvPr>
          <p:cNvSpPr txBox="1"/>
          <p:nvPr/>
        </p:nvSpPr>
        <p:spPr>
          <a:xfrm>
            <a:off x="1569583" y="2242314"/>
            <a:ext cx="943900" cy="369332"/>
          </a:xfrm>
          <a:prstGeom prst="rect">
            <a:avLst/>
          </a:prstGeom>
          <a:noFill/>
        </p:spPr>
        <p:txBody>
          <a:bodyPr wrap="square" rtlCol="0">
            <a:spAutoFit/>
          </a:bodyPr>
          <a:lstStyle/>
          <a:p>
            <a:r>
              <a:rPr lang="es-PE" dirty="0"/>
              <a:t>11,415</a:t>
            </a:r>
          </a:p>
        </p:txBody>
      </p:sp>
      <p:sp>
        <p:nvSpPr>
          <p:cNvPr id="42" name="CuadroTexto 41">
            <a:extLst>
              <a:ext uri="{FF2B5EF4-FFF2-40B4-BE49-F238E27FC236}">
                <a16:creationId xmlns:a16="http://schemas.microsoft.com/office/drawing/2014/main" id="{A9612474-42F4-49D1-8F79-0268BADCF1DB}"/>
              </a:ext>
            </a:extLst>
          </p:cNvPr>
          <p:cNvSpPr txBox="1"/>
          <p:nvPr/>
        </p:nvSpPr>
        <p:spPr>
          <a:xfrm>
            <a:off x="1569583" y="2803064"/>
            <a:ext cx="943900" cy="369332"/>
          </a:xfrm>
          <a:prstGeom prst="rect">
            <a:avLst/>
          </a:prstGeom>
          <a:noFill/>
        </p:spPr>
        <p:txBody>
          <a:bodyPr wrap="square" rtlCol="0">
            <a:spAutoFit/>
          </a:bodyPr>
          <a:lstStyle/>
          <a:p>
            <a:r>
              <a:rPr lang="es-PE" dirty="0"/>
              <a:t>45,498</a:t>
            </a:r>
          </a:p>
        </p:txBody>
      </p:sp>
      <p:sp>
        <p:nvSpPr>
          <p:cNvPr id="46" name="CuadroTexto 45">
            <a:extLst>
              <a:ext uri="{FF2B5EF4-FFF2-40B4-BE49-F238E27FC236}">
                <a16:creationId xmlns:a16="http://schemas.microsoft.com/office/drawing/2014/main" id="{5B3FC12F-6C5C-4D00-B5B5-56BFEC4FC92B}"/>
              </a:ext>
            </a:extLst>
          </p:cNvPr>
          <p:cNvSpPr txBox="1"/>
          <p:nvPr/>
        </p:nvSpPr>
        <p:spPr>
          <a:xfrm>
            <a:off x="167495" y="3413646"/>
            <a:ext cx="1450605" cy="584775"/>
          </a:xfrm>
          <a:prstGeom prst="rect">
            <a:avLst/>
          </a:prstGeom>
          <a:noFill/>
        </p:spPr>
        <p:txBody>
          <a:bodyPr wrap="square" rtlCol="0">
            <a:spAutoFit/>
          </a:bodyPr>
          <a:lstStyle/>
          <a:p>
            <a:r>
              <a:rPr lang="es-PE" sz="1600" b="1" dirty="0">
                <a:solidFill>
                  <a:srgbClr val="002060"/>
                </a:solidFill>
              </a:rPr>
              <a:t>Diversidad</a:t>
            </a:r>
          </a:p>
          <a:p>
            <a:r>
              <a:rPr lang="es-PE" sz="1600" b="1" dirty="0">
                <a:solidFill>
                  <a:srgbClr val="002060"/>
                </a:solidFill>
              </a:rPr>
              <a:t>Léxica:</a:t>
            </a:r>
          </a:p>
        </p:txBody>
      </p:sp>
      <p:sp>
        <p:nvSpPr>
          <p:cNvPr id="48" name="CuadroTexto 47">
            <a:extLst>
              <a:ext uri="{FF2B5EF4-FFF2-40B4-BE49-F238E27FC236}">
                <a16:creationId xmlns:a16="http://schemas.microsoft.com/office/drawing/2014/main" id="{BC9DAEAE-AB93-4803-9AD6-0EF7EBC468B8}"/>
              </a:ext>
            </a:extLst>
          </p:cNvPr>
          <p:cNvSpPr txBox="1"/>
          <p:nvPr/>
        </p:nvSpPr>
        <p:spPr>
          <a:xfrm>
            <a:off x="1569583" y="3455132"/>
            <a:ext cx="943900" cy="369332"/>
          </a:xfrm>
          <a:prstGeom prst="rect">
            <a:avLst/>
          </a:prstGeom>
          <a:noFill/>
        </p:spPr>
        <p:txBody>
          <a:bodyPr wrap="square" rtlCol="0">
            <a:spAutoFit/>
          </a:bodyPr>
          <a:lstStyle/>
          <a:p>
            <a:r>
              <a:rPr lang="es-PE" dirty="0"/>
              <a:t>0.1081</a:t>
            </a:r>
          </a:p>
        </p:txBody>
      </p:sp>
      <p:sp>
        <p:nvSpPr>
          <p:cNvPr id="50" name="CuadroTexto 49">
            <a:extLst>
              <a:ext uri="{FF2B5EF4-FFF2-40B4-BE49-F238E27FC236}">
                <a16:creationId xmlns:a16="http://schemas.microsoft.com/office/drawing/2014/main" id="{F75D4501-3801-445F-92C4-7616B5B3B89A}"/>
              </a:ext>
            </a:extLst>
          </p:cNvPr>
          <p:cNvSpPr txBox="1"/>
          <p:nvPr/>
        </p:nvSpPr>
        <p:spPr>
          <a:xfrm>
            <a:off x="167495" y="3993447"/>
            <a:ext cx="1450605" cy="584775"/>
          </a:xfrm>
          <a:prstGeom prst="rect">
            <a:avLst/>
          </a:prstGeom>
          <a:noFill/>
        </p:spPr>
        <p:txBody>
          <a:bodyPr wrap="square" rtlCol="0">
            <a:spAutoFit/>
          </a:bodyPr>
          <a:lstStyle/>
          <a:p>
            <a:r>
              <a:rPr lang="es-PE" sz="1600" b="1" dirty="0">
                <a:solidFill>
                  <a:srgbClr val="002060"/>
                </a:solidFill>
              </a:rPr>
              <a:t>Densidad</a:t>
            </a:r>
          </a:p>
          <a:p>
            <a:r>
              <a:rPr lang="es-PE" sz="1600" b="1" dirty="0">
                <a:solidFill>
                  <a:srgbClr val="002060"/>
                </a:solidFill>
              </a:rPr>
              <a:t>Léxica:</a:t>
            </a:r>
          </a:p>
        </p:txBody>
      </p:sp>
      <p:sp>
        <p:nvSpPr>
          <p:cNvPr id="56" name="CuadroTexto 55">
            <a:extLst>
              <a:ext uri="{FF2B5EF4-FFF2-40B4-BE49-F238E27FC236}">
                <a16:creationId xmlns:a16="http://schemas.microsoft.com/office/drawing/2014/main" id="{55B4A267-CE0E-4ABB-821F-375169E216A2}"/>
              </a:ext>
            </a:extLst>
          </p:cNvPr>
          <p:cNvSpPr txBox="1"/>
          <p:nvPr/>
        </p:nvSpPr>
        <p:spPr>
          <a:xfrm>
            <a:off x="1569583" y="4034933"/>
            <a:ext cx="943900" cy="369332"/>
          </a:xfrm>
          <a:prstGeom prst="rect">
            <a:avLst/>
          </a:prstGeom>
          <a:noFill/>
        </p:spPr>
        <p:txBody>
          <a:bodyPr wrap="square" rtlCol="0">
            <a:spAutoFit/>
          </a:bodyPr>
          <a:lstStyle/>
          <a:p>
            <a:r>
              <a:rPr lang="es-PE" dirty="0"/>
              <a:t>0.431</a:t>
            </a:r>
          </a:p>
        </p:txBody>
      </p:sp>
      <p:sp>
        <p:nvSpPr>
          <p:cNvPr id="29" name="CuadroTexto 28">
            <a:extLst>
              <a:ext uri="{FF2B5EF4-FFF2-40B4-BE49-F238E27FC236}">
                <a16:creationId xmlns:a16="http://schemas.microsoft.com/office/drawing/2014/main" id="{A3D2C922-2D1B-4EFF-8293-38CC69196948}"/>
              </a:ext>
            </a:extLst>
          </p:cNvPr>
          <p:cNvSpPr txBox="1"/>
          <p:nvPr/>
        </p:nvSpPr>
        <p:spPr>
          <a:xfrm>
            <a:off x="167495" y="4922508"/>
            <a:ext cx="2619950" cy="1815882"/>
          </a:xfrm>
          <a:prstGeom prst="rect">
            <a:avLst/>
          </a:prstGeom>
          <a:noFill/>
        </p:spPr>
        <p:txBody>
          <a:bodyPr wrap="square" rtlCol="0">
            <a:spAutoFit/>
          </a:bodyPr>
          <a:lstStyle/>
          <a:p>
            <a:pPr marL="285750" indent="-285750" algn="just">
              <a:buClr>
                <a:srgbClr val="C00000"/>
              </a:buClr>
              <a:buFont typeface="Wingdings" panose="05000000000000000000" pitchFamily="2" charset="2"/>
              <a:buChar char="q"/>
            </a:pPr>
            <a:r>
              <a:rPr lang="es-PE" sz="1600" b="1" dirty="0">
                <a:latin typeface="Segoe UI Light" panose="020B0502040204020203" pitchFamily="34" charset="0"/>
                <a:cs typeface="Segoe UI Light" panose="020B0502040204020203" pitchFamily="34" charset="0"/>
              </a:rPr>
              <a:t>Diversidad Léxica </a:t>
            </a:r>
            <a:r>
              <a:rPr lang="es-PE" sz="1600" b="1" dirty="0">
                <a:solidFill>
                  <a:srgbClr val="FF0000"/>
                </a:solidFill>
                <a:latin typeface="Segoe UI Light" panose="020B0502040204020203" pitchFamily="34" charset="0"/>
                <a:cs typeface="Segoe UI Light" panose="020B0502040204020203" pitchFamily="34" charset="0"/>
              </a:rPr>
              <a:t>&lt;</a:t>
            </a:r>
            <a:r>
              <a:rPr lang="es-PE" sz="1600" b="1" dirty="0">
                <a:latin typeface="Segoe UI Light" panose="020B0502040204020203" pitchFamily="34" charset="0"/>
                <a:cs typeface="Segoe UI Light" panose="020B0502040204020203" pitchFamily="34" charset="0"/>
              </a:rPr>
              <a:t> Promedio de Diversidad Léxica,  los textos tienen una sintaxis muy similar</a:t>
            </a:r>
          </a:p>
          <a:p>
            <a:pPr marL="285750" indent="-285750" algn="just">
              <a:buClr>
                <a:srgbClr val="C00000"/>
              </a:buClr>
              <a:buFont typeface="Wingdings" panose="05000000000000000000" pitchFamily="2" charset="2"/>
              <a:buChar char="q"/>
            </a:pPr>
            <a:r>
              <a:rPr lang="es-PE" sz="1600" b="1" dirty="0">
                <a:latin typeface="Segoe UI Light" panose="020B0502040204020203" pitchFamily="34" charset="0"/>
                <a:cs typeface="Segoe UI Light" panose="020B0502040204020203" pitchFamily="34" charset="0"/>
              </a:rPr>
              <a:t>El contenido semántico es similar entre los documentos</a:t>
            </a:r>
          </a:p>
        </p:txBody>
      </p:sp>
      <p:sp>
        <p:nvSpPr>
          <p:cNvPr id="31" name="CuadroTexto 30">
            <a:extLst>
              <a:ext uri="{FF2B5EF4-FFF2-40B4-BE49-F238E27FC236}">
                <a16:creationId xmlns:a16="http://schemas.microsoft.com/office/drawing/2014/main" id="{FC8CEBCA-1BC0-44D0-91D1-9579135DC256}"/>
              </a:ext>
            </a:extLst>
          </p:cNvPr>
          <p:cNvSpPr txBox="1"/>
          <p:nvPr/>
        </p:nvSpPr>
        <p:spPr>
          <a:xfrm>
            <a:off x="10780189" y="747373"/>
            <a:ext cx="958645" cy="369332"/>
          </a:xfrm>
          <a:prstGeom prst="rect">
            <a:avLst/>
          </a:prstGeom>
          <a:noFill/>
        </p:spPr>
        <p:txBody>
          <a:bodyPr wrap="square" rtlCol="0">
            <a:spAutoFit/>
          </a:bodyPr>
          <a:lstStyle/>
          <a:p>
            <a:r>
              <a:rPr lang="es-PE" dirty="0">
                <a:solidFill>
                  <a:srgbClr val="C00000"/>
                </a:solidFill>
              </a:rPr>
              <a:t>0.2592</a:t>
            </a:r>
          </a:p>
        </p:txBody>
      </p:sp>
      <p:sp>
        <p:nvSpPr>
          <p:cNvPr id="57" name="CuadroTexto 56">
            <a:extLst>
              <a:ext uri="{FF2B5EF4-FFF2-40B4-BE49-F238E27FC236}">
                <a16:creationId xmlns:a16="http://schemas.microsoft.com/office/drawing/2014/main" id="{5896F961-74AA-4268-A691-0F3767607134}"/>
              </a:ext>
            </a:extLst>
          </p:cNvPr>
          <p:cNvSpPr txBox="1"/>
          <p:nvPr/>
        </p:nvSpPr>
        <p:spPr>
          <a:xfrm>
            <a:off x="11376618" y="3736122"/>
            <a:ext cx="958645" cy="369332"/>
          </a:xfrm>
          <a:prstGeom prst="rect">
            <a:avLst/>
          </a:prstGeom>
          <a:noFill/>
        </p:spPr>
        <p:txBody>
          <a:bodyPr wrap="square" rtlCol="0">
            <a:spAutoFit/>
          </a:bodyPr>
          <a:lstStyle/>
          <a:p>
            <a:r>
              <a:rPr lang="es-PE" dirty="0">
                <a:solidFill>
                  <a:srgbClr val="C00000"/>
                </a:solidFill>
              </a:rPr>
              <a:t>0.4306</a:t>
            </a:r>
          </a:p>
        </p:txBody>
      </p:sp>
    </p:spTree>
    <p:extLst>
      <p:ext uri="{BB962C8B-B14F-4D97-AF65-F5344CB8AC3E}">
        <p14:creationId xmlns:p14="http://schemas.microsoft.com/office/powerpoint/2010/main" val="2594540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ángulo 58"/>
          <p:cNvSpPr/>
          <p:nvPr/>
        </p:nvSpPr>
        <p:spPr>
          <a:xfrm>
            <a:off x="5081309" y="699248"/>
            <a:ext cx="4311603" cy="6131859"/>
          </a:xfrm>
          <a:prstGeom prst="rect">
            <a:avLst/>
          </a:prstGeom>
          <a:pattFill prst="divot">
            <a:fgClr>
              <a:srgbClr val="DCDCD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sp>
        <p:nvSpPr>
          <p:cNvPr id="19" name="Rectángulo 18"/>
          <p:cNvSpPr/>
          <p:nvPr/>
        </p:nvSpPr>
        <p:spPr>
          <a:xfrm>
            <a:off x="1" y="699248"/>
            <a:ext cx="5212080" cy="6131859"/>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sp>
        <p:nvSpPr>
          <p:cNvPr id="47" name="CuadroTexto 46"/>
          <p:cNvSpPr txBox="1"/>
          <p:nvPr/>
        </p:nvSpPr>
        <p:spPr>
          <a:xfrm>
            <a:off x="188259" y="113384"/>
            <a:ext cx="7897651" cy="523220"/>
          </a:xfrm>
          <a:prstGeom prst="rect">
            <a:avLst/>
          </a:prstGeom>
          <a:noFill/>
        </p:spPr>
        <p:txBody>
          <a:bodyPr wrap="square" rtlCol="0">
            <a:spAutoFit/>
          </a:bodyPr>
          <a:lstStyle/>
          <a:p>
            <a:pPr algn="just"/>
            <a:r>
              <a:rPr lang="es-ES" sz="2800" b="1" dirty="0">
                <a:solidFill>
                  <a:schemeClr val="accent1">
                    <a:lumMod val="50000"/>
                  </a:schemeClr>
                </a:solidFill>
              </a:rPr>
              <a:t>Desarrollo del proceso</a:t>
            </a:r>
            <a:endParaRPr lang="es-PE" sz="2800" b="1" dirty="0">
              <a:solidFill>
                <a:schemeClr val="accent1">
                  <a:lumMod val="50000"/>
                </a:schemeClr>
              </a:solidFill>
            </a:endParaRPr>
          </a:p>
        </p:txBody>
      </p:sp>
      <p:pic>
        <p:nvPicPr>
          <p:cNvPr id="57" name="Imagen 56">
            <a:extLst>
              <a:ext uri="{FF2B5EF4-FFF2-40B4-BE49-F238E27FC236}">
                <a16:creationId xmlns:a16="http://schemas.microsoft.com/office/drawing/2014/main" id="{ED4FE1DA-F39D-4A99-94D0-F7F5DC7D4FD6}"/>
              </a:ext>
            </a:extLst>
          </p:cNvPr>
          <p:cNvPicPr>
            <a:picLocks noChangeAspect="1"/>
          </p:cNvPicPr>
          <p:nvPr/>
        </p:nvPicPr>
        <p:blipFill rotWithShape="1">
          <a:blip r:embed="rId2">
            <a:clrChange>
              <a:clrFrom>
                <a:srgbClr val="FFFFFF"/>
              </a:clrFrom>
              <a:clrTo>
                <a:srgbClr val="FFFFFF">
                  <a:alpha val="0"/>
                </a:srgbClr>
              </a:clrTo>
            </a:clrChange>
          </a:blip>
          <a:srcRect r="65690" b="27692"/>
          <a:stretch/>
        </p:blipFill>
        <p:spPr>
          <a:xfrm>
            <a:off x="11426248" y="125618"/>
            <a:ext cx="495117" cy="485247"/>
          </a:xfrm>
          <a:prstGeom prst="rect">
            <a:avLst/>
          </a:prstGeom>
        </p:spPr>
      </p:pic>
      <p:cxnSp>
        <p:nvCxnSpPr>
          <p:cNvPr id="58" name="Conector recto 57"/>
          <p:cNvCxnSpPr/>
          <p:nvPr/>
        </p:nvCxnSpPr>
        <p:spPr>
          <a:xfrm flipV="1">
            <a:off x="188261" y="699247"/>
            <a:ext cx="11873753" cy="26895"/>
          </a:xfrm>
          <a:prstGeom prst="line">
            <a:avLst/>
          </a:prstGeom>
          <a:ln w="3175">
            <a:solidFill>
              <a:srgbClr val="163D4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1013899" y="1519311"/>
            <a:ext cx="2954216" cy="914400"/>
          </a:xfrm>
          <a:prstGeom prst="rect">
            <a:avLst/>
          </a:prstGeom>
          <a:solidFill>
            <a:srgbClr val="004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MODELO </a:t>
            </a:r>
          </a:p>
          <a:p>
            <a:pPr algn="ctr"/>
            <a:r>
              <a:rPr lang="es-ES" sz="1400" dirty="0"/>
              <a:t>NO SUPERVISADO</a:t>
            </a:r>
            <a:endParaRPr lang="es-PE" sz="1400" dirty="0"/>
          </a:p>
        </p:txBody>
      </p:sp>
      <p:sp>
        <p:nvSpPr>
          <p:cNvPr id="54" name="Flecha abajo 53"/>
          <p:cNvSpPr/>
          <p:nvPr/>
        </p:nvSpPr>
        <p:spPr>
          <a:xfrm>
            <a:off x="7131996" y="4344542"/>
            <a:ext cx="393896" cy="387967"/>
          </a:xfrm>
          <a:prstGeom prst="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pic>
        <p:nvPicPr>
          <p:cNvPr id="24" name="Imagen 23"/>
          <p:cNvPicPr>
            <a:picLocks noChangeAspect="1"/>
          </p:cNvPicPr>
          <p:nvPr/>
        </p:nvPicPr>
        <p:blipFill>
          <a:blip r:embed="rId3">
            <a:clrChange>
              <a:clrFrom>
                <a:srgbClr val="FFFFFF"/>
              </a:clrFrom>
              <a:clrTo>
                <a:srgbClr val="FFFFFF">
                  <a:alpha val="0"/>
                </a:srgbClr>
              </a:clrTo>
            </a:clrChange>
          </a:blip>
          <a:stretch>
            <a:fillRect/>
          </a:stretch>
        </p:blipFill>
        <p:spPr>
          <a:xfrm>
            <a:off x="11308085" y="5226689"/>
            <a:ext cx="588723" cy="588723"/>
          </a:xfrm>
          <a:prstGeom prst="rect">
            <a:avLst/>
          </a:prstGeom>
        </p:spPr>
      </p:pic>
      <p:sp>
        <p:nvSpPr>
          <p:cNvPr id="30" name="Rectángulo 29"/>
          <p:cNvSpPr/>
          <p:nvPr/>
        </p:nvSpPr>
        <p:spPr>
          <a:xfrm>
            <a:off x="5721763" y="1460177"/>
            <a:ext cx="2954216" cy="914400"/>
          </a:xfrm>
          <a:prstGeom prst="rect">
            <a:avLst/>
          </a:prstGeom>
          <a:solidFill>
            <a:srgbClr val="004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MODELO </a:t>
            </a:r>
          </a:p>
          <a:p>
            <a:pPr algn="ctr"/>
            <a:r>
              <a:rPr lang="es-ES" sz="1400" dirty="0"/>
              <a:t>SUPERVISADO</a:t>
            </a:r>
            <a:endParaRPr lang="es-PE" sz="1400" dirty="0"/>
          </a:p>
        </p:txBody>
      </p:sp>
      <p:sp>
        <p:nvSpPr>
          <p:cNvPr id="31" name="Rectángulo 30"/>
          <p:cNvSpPr/>
          <p:nvPr/>
        </p:nvSpPr>
        <p:spPr>
          <a:xfrm>
            <a:off x="1001462" y="4644997"/>
            <a:ext cx="2979093" cy="1405116"/>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GRUPOS</a:t>
            </a:r>
          </a:p>
          <a:p>
            <a:pPr marL="285744" indent="-285744" algn="ctr">
              <a:buClr>
                <a:schemeClr val="bg1"/>
              </a:buClr>
              <a:buSzPct val="90000"/>
              <a:buFont typeface="Wingdings" panose="05000000000000000000" pitchFamily="2" charset="2"/>
              <a:buChar char="q"/>
            </a:pPr>
            <a:r>
              <a:rPr lang="es-ES" sz="1400" dirty="0"/>
              <a:t>Más Propenso</a:t>
            </a:r>
          </a:p>
          <a:p>
            <a:pPr marL="285744" indent="-285744" algn="ctr">
              <a:buClr>
                <a:schemeClr val="bg1"/>
              </a:buClr>
              <a:buSzPct val="90000"/>
              <a:buFont typeface="Wingdings" panose="05000000000000000000" pitchFamily="2" charset="2"/>
              <a:buChar char="q"/>
            </a:pPr>
            <a:r>
              <a:rPr lang="es-ES" sz="1400" dirty="0"/>
              <a:t>Regularmente Propenso</a:t>
            </a:r>
          </a:p>
          <a:p>
            <a:pPr marL="285744" indent="-285744" algn="ctr">
              <a:buClr>
                <a:schemeClr val="bg1"/>
              </a:buClr>
              <a:buSzPct val="90000"/>
              <a:buFont typeface="Wingdings" panose="05000000000000000000" pitchFamily="2" charset="2"/>
              <a:buChar char="q"/>
            </a:pPr>
            <a:r>
              <a:rPr lang="es-ES" sz="1400" dirty="0"/>
              <a:t>Poco Propenso</a:t>
            </a:r>
            <a:endParaRPr lang="es-PE" sz="1400" dirty="0"/>
          </a:p>
        </p:txBody>
      </p:sp>
      <p:sp>
        <p:nvSpPr>
          <p:cNvPr id="32" name="Rectángulo 31"/>
          <p:cNvSpPr/>
          <p:nvPr/>
        </p:nvSpPr>
        <p:spPr>
          <a:xfrm>
            <a:off x="1013899" y="3077141"/>
            <a:ext cx="2954216" cy="914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Mapas Auto organizados de </a:t>
            </a:r>
            <a:r>
              <a:rPr lang="es-ES" sz="1400" dirty="0" err="1"/>
              <a:t>Kohonen</a:t>
            </a:r>
            <a:endParaRPr lang="es-PE" sz="1400" dirty="0"/>
          </a:p>
        </p:txBody>
      </p:sp>
      <p:cxnSp>
        <p:nvCxnSpPr>
          <p:cNvPr id="6" name="Conector angular 5"/>
          <p:cNvCxnSpPr>
            <a:stCxn id="31" idx="3"/>
            <a:endCxn id="30" idx="1"/>
          </p:cNvCxnSpPr>
          <p:nvPr/>
        </p:nvCxnSpPr>
        <p:spPr>
          <a:xfrm flipV="1">
            <a:off x="3980556" y="1917378"/>
            <a:ext cx="1741209" cy="3430177"/>
          </a:xfrm>
          <a:prstGeom prst="bentConnector3">
            <a:avLst>
              <a:gd name="adj1" fmla="val 50000"/>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ángulo 45"/>
          <p:cNvSpPr/>
          <p:nvPr/>
        </p:nvSpPr>
        <p:spPr>
          <a:xfrm>
            <a:off x="5474084" y="3099483"/>
            <a:ext cx="1584141" cy="914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Red Neuronal</a:t>
            </a:r>
            <a:endParaRPr lang="es-PE" sz="1400" dirty="0"/>
          </a:p>
        </p:txBody>
      </p:sp>
      <p:sp>
        <p:nvSpPr>
          <p:cNvPr id="48" name="Rectángulo 47"/>
          <p:cNvSpPr/>
          <p:nvPr/>
        </p:nvSpPr>
        <p:spPr>
          <a:xfrm>
            <a:off x="7525893" y="3102939"/>
            <a:ext cx="1543983" cy="914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err="1"/>
              <a:t>LigthGBM</a:t>
            </a:r>
            <a:endParaRPr lang="es-PE" sz="1400" dirty="0"/>
          </a:p>
        </p:txBody>
      </p:sp>
      <p:sp>
        <p:nvSpPr>
          <p:cNvPr id="49" name="Rectángulo 48"/>
          <p:cNvSpPr/>
          <p:nvPr/>
        </p:nvSpPr>
        <p:spPr>
          <a:xfrm>
            <a:off x="5784451" y="4906121"/>
            <a:ext cx="2979093" cy="114189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Clasificación del </a:t>
            </a:r>
          </a:p>
          <a:p>
            <a:pPr algn="ctr"/>
            <a:r>
              <a:rPr lang="es-ES" sz="1400" dirty="0"/>
              <a:t>Cliente</a:t>
            </a:r>
          </a:p>
        </p:txBody>
      </p:sp>
      <p:sp>
        <p:nvSpPr>
          <p:cNvPr id="9" name="Flecha derecha 8"/>
          <p:cNvSpPr/>
          <p:nvPr/>
        </p:nvSpPr>
        <p:spPr>
          <a:xfrm>
            <a:off x="9061864" y="5138369"/>
            <a:ext cx="856459" cy="705395"/>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400"/>
          </a:p>
        </p:txBody>
      </p:sp>
      <p:pic>
        <p:nvPicPr>
          <p:cNvPr id="11" name="Imagen 10"/>
          <p:cNvPicPr>
            <a:picLocks noChangeAspect="1"/>
          </p:cNvPicPr>
          <p:nvPr/>
        </p:nvPicPr>
        <p:blipFill>
          <a:blip r:embed="rId4"/>
          <a:stretch>
            <a:fillRect/>
          </a:stretch>
        </p:blipFill>
        <p:spPr>
          <a:xfrm>
            <a:off x="11146561" y="4178195"/>
            <a:ext cx="915452" cy="915452"/>
          </a:xfrm>
          <a:prstGeom prst="rect">
            <a:avLst/>
          </a:prstGeom>
        </p:spPr>
      </p:pic>
      <p:cxnSp>
        <p:nvCxnSpPr>
          <p:cNvPr id="16" name="Conector angular 15"/>
          <p:cNvCxnSpPr>
            <a:stCxn id="30" idx="2"/>
            <a:endCxn id="46" idx="0"/>
          </p:cNvCxnSpPr>
          <p:nvPr/>
        </p:nvCxnSpPr>
        <p:spPr>
          <a:xfrm rot="5400000">
            <a:off x="6370062" y="2270672"/>
            <a:ext cx="724905" cy="932717"/>
          </a:xfrm>
          <a:prstGeom prst="bentConnector3">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angular 19"/>
          <p:cNvCxnSpPr>
            <a:stCxn id="30" idx="2"/>
            <a:endCxn id="48" idx="0"/>
          </p:cNvCxnSpPr>
          <p:nvPr/>
        </p:nvCxnSpPr>
        <p:spPr>
          <a:xfrm rot="16200000" flipH="1">
            <a:off x="7384196" y="2189253"/>
            <a:ext cx="728363" cy="1099012"/>
          </a:xfrm>
          <a:prstGeom prst="bentConnector3">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Imagen 22"/>
          <p:cNvPicPr>
            <a:picLocks noChangeAspect="1"/>
          </p:cNvPicPr>
          <p:nvPr/>
        </p:nvPicPr>
        <p:blipFill rotWithShape="1">
          <a:blip r:embed="rId5">
            <a:clrChange>
              <a:clrFrom>
                <a:srgbClr val="FFFFFF"/>
              </a:clrFrom>
              <a:clrTo>
                <a:srgbClr val="FFFFFF">
                  <a:alpha val="0"/>
                </a:srgbClr>
              </a:clrTo>
            </a:clrChange>
          </a:blip>
          <a:srcRect b="10799"/>
          <a:stretch/>
        </p:blipFill>
        <p:spPr>
          <a:xfrm>
            <a:off x="10073641" y="4675145"/>
            <a:ext cx="1127769" cy="1290507"/>
          </a:xfrm>
          <a:prstGeom prst="rect">
            <a:avLst/>
          </a:prstGeom>
        </p:spPr>
      </p:pic>
      <p:sp>
        <p:nvSpPr>
          <p:cNvPr id="50" name="Rectángulo 49"/>
          <p:cNvSpPr/>
          <p:nvPr/>
        </p:nvSpPr>
        <p:spPr>
          <a:xfrm>
            <a:off x="9579657" y="3610431"/>
            <a:ext cx="2327039" cy="541291"/>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DESPLIEGUE</a:t>
            </a:r>
            <a:endParaRPr lang="es-PE" sz="1400" dirty="0"/>
          </a:p>
        </p:txBody>
      </p:sp>
      <p:cxnSp>
        <p:nvCxnSpPr>
          <p:cNvPr id="26" name="Conector recto de flecha 25"/>
          <p:cNvCxnSpPr>
            <a:stCxn id="2" idx="2"/>
            <a:endCxn id="32" idx="0"/>
          </p:cNvCxnSpPr>
          <p:nvPr/>
        </p:nvCxnSpPr>
        <p:spPr>
          <a:xfrm>
            <a:off x="2491007" y="2433711"/>
            <a:ext cx="0" cy="643431"/>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p:nvPr/>
        </p:nvCxnSpPr>
        <p:spPr>
          <a:xfrm>
            <a:off x="2484790" y="3991542"/>
            <a:ext cx="12439" cy="653455"/>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ángulo 50"/>
          <p:cNvSpPr/>
          <p:nvPr/>
        </p:nvSpPr>
        <p:spPr>
          <a:xfrm>
            <a:off x="7100625" y="3391177"/>
            <a:ext cx="336182" cy="307777"/>
          </a:xfrm>
          <a:prstGeom prst="rect">
            <a:avLst/>
          </a:prstGeom>
        </p:spPr>
        <p:txBody>
          <a:bodyPr wrap="none">
            <a:spAutoFit/>
          </a:bodyPr>
          <a:lstStyle/>
          <a:p>
            <a:r>
              <a:rPr lang="es-ES" sz="1400" dirty="0"/>
              <a:t>vs</a:t>
            </a:r>
            <a:endParaRPr lang="es-PE" sz="1400" dirty="0"/>
          </a:p>
        </p:txBody>
      </p:sp>
      <p:sp>
        <p:nvSpPr>
          <p:cNvPr id="53" name="CuadroTexto 52"/>
          <p:cNvSpPr txBox="1"/>
          <p:nvPr/>
        </p:nvSpPr>
        <p:spPr>
          <a:xfrm>
            <a:off x="9918323" y="6035574"/>
            <a:ext cx="1956107" cy="307777"/>
          </a:xfrm>
          <a:prstGeom prst="rect">
            <a:avLst/>
          </a:prstGeom>
          <a:noFill/>
        </p:spPr>
        <p:txBody>
          <a:bodyPr wrap="square" rtlCol="0">
            <a:spAutoFit/>
          </a:bodyPr>
          <a:lstStyle/>
          <a:p>
            <a:pPr algn="ctr"/>
            <a:r>
              <a:rPr lang="es-ES" sz="1400" dirty="0">
                <a:solidFill>
                  <a:schemeClr val="accent1">
                    <a:lumMod val="75000"/>
                  </a:schemeClr>
                </a:solidFill>
              </a:rPr>
              <a:t>Clasificar Clientes</a:t>
            </a:r>
            <a:endParaRPr lang="es-PE" sz="1400" dirty="0">
              <a:solidFill>
                <a:schemeClr val="accent1">
                  <a:lumMod val="75000"/>
                </a:schemeClr>
              </a:solidFill>
            </a:endParaRPr>
          </a:p>
        </p:txBody>
      </p:sp>
      <p:sp>
        <p:nvSpPr>
          <p:cNvPr id="27" name="Rectángulo 26">
            <a:extLst>
              <a:ext uri="{FF2B5EF4-FFF2-40B4-BE49-F238E27FC236}">
                <a16:creationId xmlns:a16="http://schemas.microsoft.com/office/drawing/2014/main" id="{E588B98E-4BD3-45F6-BE87-856FD2AC54BC}"/>
              </a:ext>
            </a:extLst>
          </p:cNvPr>
          <p:cNvSpPr/>
          <p:nvPr/>
        </p:nvSpPr>
        <p:spPr>
          <a:xfrm>
            <a:off x="0" y="0"/>
            <a:ext cx="12192000" cy="6858000"/>
          </a:xfrm>
          <a:prstGeom prst="rect">
            <a:avLst/>
          </a:prstGeom>
          <a:gradFill>
            <a:gsLst>
              <a:gs pos="0">
                <a:srgbClr val="2E4C2F"/>
              </a:gs>
              <a:gs pos="53000">
                <a:schemeClr val="accent6">
                  <a:lumMod val="75000"/>
                </a:schemeClr>
              </a:gs>
              <a:gs pos="100000">
                <a:srgbClr val="2E4C2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a:p>
        </p:txBody>
      </p:sp>
      <p:sp>
        <p:nvSpPr>
          <p:cNvPr id="28" name="CuadroTexto 27">
            <a:extLst>
              <a:ext uri="{FF2B5EF4-FFF2-40B4-BE49-F238E27FC236}">
                <a16:creationId xmlns:a16="http://schemas.microsoft.com/office/drawing/2014/main" id="{A3184C04-CA1E-4236-91A3-94645816CEB4}"/>
              </a:ext>
            </a:extLst>
          </p:cNvPr>
          <p:cNvSpPr txBox="1"/>
          <p:nvPr/>
        </p:nvSpPr>
        <p:spPr>
          <a:xfrm>
            <a:off x="2707756" y="2466516"/>
            <a:ext cx="6308651" cy="1569660"/>
          </a:xfrm>
          <a:prstGeom prst="rect">
            <a:avLst/>
          </a:prstGeom>
          <a:noFill/>
        </p:spPr>
        <p:txBody>
          <a:bodyPr wrap="square" rtlCol="0">
            <a:spAutoFit/>
          </a:bodyPr>
          <a:lstStyle/>
          <a:p>
            <a:pPr algn="ctr"/>
            <a:r>
              <a:rPr lang="es-PE" sz="4800" dirty="0">
                <a:solidFill>
                  <a:schemeClr val="bg1"/>
                </a:solidFill>
                <a:latin typeface="Lucida Sans Unicode" panose="020B0602030504020204" pitchFamily="34" charset="0"/>
                <a:cs typeface="Lucida Sans Unicode" panose="020B0602030504020204" pitchFamily="34" charset="0"/>
              </a:rPr>
              <a:t>Análisis</a:t>
            </a:r>
          </a:p>
          <a:p>
            <a:pPr algn="ctr"/>
            <a:r>
              <a:rPr lang="es-PE" sz="4800" dirty="0">
                <a:solidFill>
                  <a:schemeClr val="bg1"/>
                </a:solidFill>
                <a:latin typeface="Lucida Sans Unicode" panose="020B0602030504020204" pitchFamily="34" charset="0"/>
                <a:cs typeface="Lucida Sans Unicode" panose="020B0602030504020204" pitchFamily="34" charset="0"/>
              </a:rPr>
              <a:t>No Supervisado</a:t>
            </a:r>
          </a:p>
        </p:txBody>
      </p:sp>
      <p:sp>
        <p:nvSpPr>
          <p:cNvPr id="34" name="Rectángulo 33">
            <a:extLst>
              <a:ext uri="{FF2B5EF4-FFF2-40B4-BE49-F238E27FC236}">
                <a16:creationId xmlns:a16="http://schemas.microsoft.com/office/drawing/2014/main" id="{D371B668-1285-4471-8C72-7F3CECEC1C64}"/>
              </a:ext>
            </a:extLst>
          </p:cNvPr>
          <p:cNvSpPr/>
          <p:nvPr/>
        </p:nvSpPr>
        <p:spPr>
          <a:xfrm>
            <a:off x="2197396" y="4385810"/>
            <a:ext cx="7797209" cy="241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400"/>
          </a:p>
        </p:txBody>
      </p:sp>
    </p:spTree>
    <p:extLst>
      <p:ext uri="{BB962C8B-B14F-4D97-AF65-F5344CB8AC3E}">
        <p14:creationId xmlns:p14="http://schemas.microsoft.com/office/powerpoint/2010/main" val="994373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E3EADCBD-B47F-48CD-983F-A233AC0A50FE}"/>
              </a:ext>
            </a:extLst>
          </p:cNvPr>
          <p:cNvSpPr/>
          <p:nvPr/>
        </p:nvSpPr>
        <p:spPr>
          <a:xfrm>
            <a:off x="4110468" y="600332"/>
            <a:ext cx="4339772" cy="62578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1" name="Google Shape;67;p2">
            <a:extLst>
              <a:ext uri="{FF2B5EF4-FFF2-40B4-BE49-F238E27FC236}">
                <a16:creationId xmlns:a16="http://schemas.microsoft.com/office/drawing/2014/main" id="{B96507F8-8EB3-4D7D-81AE-259D3C4D47E2}"/>
              </a:ext>
            </a:extLst>
          </p:cNvPr>
          <p:cNvCxnSpPr>
            <a:cxnSpLocks/>
          </p:cNvCxnSpPr>
          <p:nvPr/>
        </p:nvCxnSpPr>
        <p:spPr>
          <a:xfrm>
            <a:off x="311700" y="554178"/>
            <a:ext cx="11575500" cy="0"/>
          </a:xfrm>
          <a:prstGeom prst="straightConnector1">
            <a:avLst/>
          </a:prstGeom>
          <a:noFill/>
          <a:ln w="9525" cap="flat" cmpd="sng">
            <a:solidFill>
              <a:srgbClr val="005828"/>
            </a:solidFill>
            <a:prstDash val="solid"/>
            <a:round/>
            <a:headEnd type="none" w="sm" len="sm"/>
            <a:tailEnd type="none" w="sm" len="sm"/>
          </a:ln>
          <a:effectLst>
            <a:outerShdw blurRad="50800" dist="38100" dir="2700000" algn="tl" rotWithShape="0">
              <a:srgbClr val="000000">
                <a:alpha val="40000"/>
              </a:srgbClr>
            </a:outerShdw>
          </a:effectLst>
        </p:spPr>
      </p:cxnSp>
      <p:sp>
        <p:nvSpPr>
          <p:cNvPr id="44" name="Google Shape;66;p2">
            <a:extLst>
              <a:ext uri="{FF2B5EF4-FFF2-40B4-BE49-F238E27FC236}">
                <a16:creationId xmlns:a16="http://schemas.microsoft.com/office/drawing/2014/main" id="{CEC417FD-BFF2-4E47-A4A4-53F128141C6A}"/>
              </a:ext>
            </a:extLst>
          </p:cNvPr>
          <p:cNvSpPr txBox="1">
            <a:spLocks/>
          </p:cNvSpPr>
          <p:nvPr/>
        </p:nvSpPr>
        <p:spPr>
          <a:xfrm>
            <a:off x="311700" y="45993"/>
            <a:ext cx="8520600" cy="479879"/>
          </a:xfrm>
          <a:prstGeom prst="rect">
            <a:avLst/>
          </a:prstGeom>
          <a:noFill/>
          <a:ln>
            <a:noFill/>
          </a:ln>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buSzPct val="111111"/>
            </a:pPr>
            <a:r>
              <a:rPr lang="es-PE" sz="2400" b="1" dirty="0"/>
              <a:t>Análisis No Supervisado</a:t>
            </a:r>
          </a:p>
        </p:txBody>
      </p:sp>
      <p:sp>
        <p:nvSpPr>
          <p:cNvPr id="3" name="CuadroTexto 2">
            <a:extLst>
              <a:ext uri="{FF2B5EF4-FFF2-40B4-BE49-F238E27FC236}">
                <a16:creationId xmlns:a16="http://schemas.microsoft.com/office/drawing/2014/main" id="{DD70AC07-6489-494A-B26A-3EE4516674FC}"/>
              </a:ext>
            </a:extLst>
          </p:cNvPr>
          <p:cNvSpPr txBox="1"/>
          <p:nvPr/>
        </p:nvSpPr>
        <p:spPr>
          <a:xfrm>
            <a:off x="8917858" y="848861"/>
            <a:ext cx="3274142" cy="461665"/>
          </a:xfrm>
          <a:prstGeom prst="rect">
            <a:avLst/>
          </a:prstGeom>
          <a:noFill/>
        </p:spPr>
        <p:txBody>
          <a:bodyPr wrap="square" rtlCol="0">
            <a:spAutoFit/>
          </a:bodyPr>
          <a:lstStyle/>
          <a:p>
            <a:r>
              <a:rPr lang="es-PE" sz="2400" b="1" dirty="0"/>
              <a:t>LIMPIEZA DE TEXTO</a:t>
            </a:r>
          </a:p>
        </p:txBody>
      </p:sp>
      <p:sp>
        <p:nvSpPr>
          <p:cNvPr id="4" name="CuadroTexto 3">
            <a:extLst>
              <a:ext uri="{FF2B5EF4-FFF2-40B4-BE49-F238E27FC236}">
                <a16:creationId xmlns:a16="http://schemas.microsoft.com/office/drawing/2014/main" id="{57F65856-F04B-4460-9196-0F25F2418892}"/>
              </a:ext>
            </a:extLst>
          </p:cNvPr>
          <p:cNvSpPr txBox="1"/>
          <p:nvPr/>
        </p:nvSpPr>
        <p:spPr>
          <a:xfrm>
            <a:off x="8822584" y="1415829"/>
            <a:ext cx="2744005" cy="3693319"/>
          </a:xfrm>
          <a:prstGeom prst="rect">
            <a:avLst/>
          </a:prstGeom>
          <a:noFill/>
        </p:spPr>
        <p:txBody>
          <a:bodyPr wrap="square" rtlCol="0">
            <a:spAutoFit/>
          </a:bodyPr>
          <a:lstStyle/>
          <a:p>
            <a:pPr marL="285750" indent="-285750">
              <a:buFont typeface="Arial" panose="020B0604020202020204" pitchFamily="34" charset="0"/>
              <a:buChar char="•"/>
            </a:pPr>
            <a:r>
              <a:rPr lang="es-PE" dirty="0"/>
              <a:t>Remover saltos de línea</a:t>
            </a:r>
          </a:p>
          <a:p>
            <a:pPr marL="285750" indent="-285750">
              <a:buFont typeface="Arial" panose="020B0604020202020204" pitchFamily="34" charset="0"/>
              <a:buChar char="•"/>
            </a:pPr>
            <a:r>
              <a:rPr lang="es-PE" dirty="0"/>
              <a:t>Remover Saltos de página</a:t>
            </a:r>
          </a:p>
          <a:p>
            <a:pPr marL="285750" indent="-285750">
              <a:buFont typeface="Arial" panose="020B0604020202020204" pitchFamily="34" charset="0"/>
              <a:buChar char="•"/>
            </a:pPr>
            <a:r>
              <a:rPr lang="es-PE" dirty="0"/>
              <a:t>Remover signos de Puntuación y comillas</a:t>
            </a:r>
          </a:p>
          <a:p>
            <a:pPr marL="285750" indent="-285750">
              <a:buFont typeface="Arial" panose="020B0604020202020204" pitchFamily="34" charset="0"/>
              <a:buChar char="•"/>
            </a:pPr>
            <a:r>
              <a:rPr lang="es-PE" dirty="0"/>
              <a:t>Transformar a minúsculas</a:t>
            </a:r>
          </a:p>
          <a:p>
            <a:pPr marL="285750" indent="-285750">
              <a:buFont typeface="Arial" panose="020B0604020202020204" pitchFamily="34" charset="0"/>
              <a:buChar char="•"/>
            </a:pPr>
            <a:r>
              <a:rPr lang="es-PE" b="1" dirty="0"/>
              <a:t>Remover Palabras que contengan números</a:t>
            </a:r>
          </a:p>
          <a:p>
            <a:pPr marL="285750" indent="-285750">
              <a:buFont typeface="Arial" panose="020B0604020202020204" pitchFamily="34" charset="0"/>
              <a:buChar char="•"/>
            </a:pPr>
            <a:r>
              <a:rPr lang="es-PE" b="1" dirty="0"/>
              <a:t>Remover </a:t>
            </a:r>
            <a:r>
              <a:rPr lang="es-PE" b="1" dirty="0" err="1"/>
              <a:t>Stopwords</a:t>
            </a:r>
            <a:endParaRPr lang="es-PE" b="1" dirty="0"/>
          </a:p>
          <a:p>
            <a:pPr marL="285750" indent="-285750">
              <a:buFont typeface="Arial" panose="020B0604020202020204" pitchFamily="34" charset="0"/>
              <a:buChar char="•"/>
            </a:pPr>
            <a:r>
              <a:rPr lang="es-PE" dirty="0"/>
              <a:t>Remover palabras con errores (1,2,3 letras)</a:t>
            </a:r>
          </a:p>
          <a:p>
            <a:endParaRPr lang="es-PE" dirty="0"/>
          </a:p>
        </p:txBody>
      </p:sp>
      <p:sp>
        <p:nvSpPr>
          <p:cNvPr id="31" name="CuadroTexto 30">
            <a:extLst>
              <a:ext uri="{FF2B5EF4-FFF2-40B4-BE49-F238E27FC236}">
                <a16:creationId xmlns:a16="http://schemas.microsoft.com/office/drawing/2014/main" id="{536398A6-9C96-4A9C-AC2D-96773424CA40}"/>
              </a:ext>
            </a:extLst>
          </p:cNvPr>
          <p:cNvSpPr txBox="1"/>
          <p:nvPr/>
        </p:nvSpPr>
        <p:spPr>
          <a:xfrm>
            <a:off x="405809" y="1431607"/>
            <a:ext cx="3017888" cy="4872215"/>
          </a:xfrm>
          <a:prstGeom prst="rect">
            <a:avLst/>
          </a:prstGeom>
          <a:noFill/>
        </p:spPr>
        <p:txBody>
          <a:bodyPr wrap="square">
            <a:spAutoFit/>
          </a:bodyPr>
          <a:lstStyle/>
          <a:p>
            <a:pPr algn="just"/>
            <a:r>
              <a:rPr lang="es-MX" sz="2400" b="1" dirty="0" err="1"/>
              <a:t>Clustering</a:t>
            </a:r>
            <a:r>
              <a:rPr lang="es-MX" sz="2400" b="1" dirty="0"/>
              <a:t>: </a:t>
            </a:r>
            <a:r>
              <a:rPr lang="es-MX" sz="2400" dirty="0"/>
              <a:t>Agrupar </a:t>
            </a:r>
            <a:r>
              <a:rPr lang="es-MX" sz="2400" dirty="0" err="1"/>
              <a:t>llos</a:t>
            </a:r>
            <a:r>
              <a:rPr lang="es-MX" sz="2400" dirty="0"/>
              <a:t> documentos con contenido similar.</a:t>
            </a:r>
          </a:p>
          <a:p>
            <a:pPr algn="just"/>
            <a:r>
              <a:rPr lang="es-MX" sz="2400" dirty="0"/>
              <a:t> </a:t>
            </a:r>
          </a:p>
          <a:p>
            <a:r>
              <a:rPr lang="es-MX" sz="2400" b="1" dirty="0" err="1"/>
              <a:t>Topic</a:t>
            </a:r>
            <a:r>
              <a:rPr lang="es-MX" sz="2400" b="1" dirty="0"/>
              <a:t> </a:t>
            </a:r>
            <a:r>
              <a:rPr lang="es-MX" sz="2400" b="1" dirty="0" err="1"/>
              <a:t>Modeling</a:t>
            </a:r>
            <a:r>
              <a:rPr lang="es-MX" sz="2400" b="1" dirty="0"/>
              <a:t>: </a:t>
            </a:r>
            <a:r>
              <a:rPr lang="es-MX" sz="2400" dirty="0"/>
              <a:t>Identificar, los temas (tópicos) principales que encierra un texto.</a:t>
            </a:r>
          </a:p>
          <a:p>
            <a:pPr algn="just"/>
            <a:endParaRPr lang="es-MX" sz="2400" b="1" dirty="0"/>
          </a:p>
          <a:p>
            <a:pPr algn="just"/>
            <a:r>
              <a:rPr lang="es-MX" sz="2400" b="1" dirty="0"/>
              <a:t>Análisis de Sentimiento: </a:t>
            </a:r>
            <a:r>
              <a:rPr lang="es-MX" sz="2400" dirty="0"/>
              <a:t>Carga emocional que tienen los documentos</a:t>
            </a:r>
          </a:p>
        </p:txBody>
      </p:sp>
      <p:sp>
        <p:nvSpPr>
          <p:cNvPr id="8" name="Elipse 7">
            <a:extLst>
              <a:ext uri="{FF2B5EF4-FFF2-40B4-BE49-F238E27FC236}">
                <a16:creationId xmlns:a16="http://schemas.microsoft.com/office/drawing/2014/main" id="{90C26232-BBEE-4381-8576-CFC2FAD851BB}"/>
              </a:ext>
            </a:extLst>
          </p:cNvPr>
          <p:cNvSpPr/>
          <p:nvPr/>
        </p:nvSpPr>
        <p:spPr>
          <a:xfrm>
            <a:off x="4508747" y="1621103"/>
            <a:ext cx="432000" cy="432000"/>
          </a:xfrm>
          <a:prstGeom prst="ellipse">
            <a:avLst/>
          </a:prstGeom>
          <a:solidFill>
            <a:schemeClr val="accent6">
              <a:lumMod val="5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1</a:t>
            </a:r>
          </a:p>
        </p:txBody>
      </p:sp>
      <p:sp>
        <p:nvSpPr>
          <p:cNvPr id="38" name="Elipse 37">
            <a:extLst>
              <a:ext uri="{FF2B5EF4-FFF2-40B4-BE49-F238E27FC236}">
                <a16:creationId xmlns:a16="http://schemas.microsoft.com/office/drawing/2014/main" id="{FE6B9230-D0C8-4455-B6ED-F4E7C3D81AEF}"/>
              </a:ext>
            </a:extLst>
          </p:cNvPr>
          <p:cNvSpPr/>
          <p:nvPr/>
        </p:nvSpPr>
        <p:spPr>
          <a:xfrm>
            <a:off x="4508747" y="2341096"/>
            <a:ext cx="432000" cy="432000"/>
          </a:xfrm>
          <a:prstGeom prst="ellipse">
            <a:avLst/>
          </a:prstGeom>
          <a:solidFill>
            <a:schemeClr val="accent6">
              <a:lumMod val="5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2</a:t>
            </a:r>
          </a:p>
        </p:txBody>
      </p:sp>
      <p:sp>
        <p:nvSpPr>
          <p:cNvPr id="39" name="Elipse 38">
            <a:extLst>
              <a:ext uri="{FF2B5EF4-FFF2-40B4-BE49-F238E27FC236}">
                <a16:creationId xmlns:a16="http://schemas.microsoft.com/office/drawing/2014/main" id="{B25242B9-4887-49F8-A851-78D5DFBA446C}"/>
              </a:ext>
            </a:extLst>
          </p:cNvPr>
          <p:cNvSpPr/>
          <p:nvPr/>
        </p:nvSpPr>
        <p:spPr>
          <a:xfrm>
            <a:off x="4508747" y="3061089"/>
            <a:ext cx="432000" cy="432000"/>
          </a:xfrm>
          <a:prstGeom prst="ellipse">
            <a:avLst/>
          </a:prstGeom>
          <a:solidFill>
            <a:schemeClr val="accent6">
              <a:lumMod val="5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3</a:t>
            </a:r>
          </a:p>
        </p:txBody>
      </p:sp>
      <p:sp>
        <p:nvSpPr>
          <p:cNvPr id="9" name="CuadroTexto 8">
            <a:extLst>
              <a:ext uri="{FF2B5EF4-FFF2-40B4-BE49-F238E27FC236}">
                <a16:creationId xmlns:a16="http://schemas.microsoft.com/office/drawing/2014/main" id="{99BB3123-C6FB-4E50-B80D-3A6F36120BF5}"/>
              </a:ext>
            </a:extLst>
          </p:cNvPr>
          <p:cNvSpPr txBox="1"/>
          <p:nvPr/>
        </p:nvSpPr>
        <p:spPr>
          <a:xfrm>
            <a:off x="4940747" y="1642574"/>
            <a:ext cx="2315497" cy="369332"/>
          </a:xfrm>
          <a:prstGeom prst="rect">
            <a:avLst/>
          </a:prstGeom>
          <a:noFill/>
        </p:spPr>
        <p:txBody>
          <a:bodyPr wrap="square" rtlCol="0">
            <a:spAutoFit/>
          </a:bodyPr>
          <a:lstStyle/>
          <a:p>
            <a:r>
              <a:rPr lang="es-PE" dirty="0"/>
              <a:t>Limpieza de texto</a:t>
            </a:r>
          </a:p>
        </p:txBody>
      </p:sp>
      <p:sp>
        <p:nvSpPr>
          <p:cNvPr id="41" name="CuadroTexto 40">
            <a:extLst>
              <a:ext uri="{FF2B5EF4-FFF2-40B4-BE49-F238E27FC236}">
                <a16:creationId xmlns:a16="http://schemas.microsoft.com/office/drawing/2014/main" id="{AC94CC3A-096D-476A-9E3A-82AEA296BA48}"/>
              </a:ext>
            </a:extLst>
          </p:cNvPr>
          <p:cNvSpPr txBox="1"/>
          <p:nvPr/>
        </p:nvSpPr>
        <p:spPr>
          <a:xfrm>
            <a:off x="4965256" y="2409765"/>
            <a:ext cx="2684792" cy="369332"/>
          </a:xfrm>
          <a:prstGeom prst="rect">
            <a:avLst/>
          </a:prstGeom>
          <a:noFill/>
        </p:spPr>
        <p:txBody>
          <a:bodyPr wrap="square" rtlCol="0">
            <a:spAutoFit/>
          </a:bodyPr>
          <a:lstStyle/>
          <a:p>
            <a:r>
              <a:rPr lang="es-PE" dirty="0"/>
              <a:t>Lematización / </a:t>
            </a:r>
            <a:r>
              <a:rPr lang="es-PE" dirty="0" err="1"/>
              <a:t>Steming</a:t>
            </a:r>
            <a:endParaRPr lang="es-PE" dirty="0"/>
          </a:p>
        </p:txBody>
      </p:sp>
      <p:sp>
        <p:nvSpPr>
          <p:cNvPr id="42" name="CuadroTexto 41">
            <a:extLst>
              <a:ext uri="{FF2B5EF4-FFF2-40B4-BE49-F238E27FC236}">
                <a16:creationId xmlns:a16="http://schemas.microsoft.com/office/drawing/2014/main" id="{31E4BFD5-A64A-4BCC-B136-55C400E600D3}"/>
              </a:ext>
            </a:extLst>
          </p:cNvPr>
          <p:cNvSpPr txBox="1"/>
          <p:nvPr/>
        </p:nvSpPr>
        <p:spPr>
          <a:xfrm>
            <a:off x="4940747" y="3079542"/>
            <a:ext cx="2684792" cy="369332"/>
          </a:xfrm>
          <a:prstGeom prst="rect">
            <a:avLst/>
          </a:prstGeom>
          <a:noFill/>
        </p:spPr>
        <p:txBody>
          <a:bodyPr wrap="square" rtlCol="0">
            <a:spAutoFit/>
          </a:bodyPr>
          <a:lstStyle/>
          <a:p>
            <a:r>
              <a:rPr lang="es-PE" dirty="0" err="1"/>
              <a:t>Clustering</a:t>
            </a:r>
            <a:endParaRPr lang="es-PE" dirty="0"/>
          </a:p>
        </p:txBody>
      </p:sp>
      <p:sp>
        <p:nvSpPr>
          <p:cNvPr id="43" name="Elipse 42">
            <a:extLst>
              <a:ext uri="{FF2B5EF4-FFF2-40B4-BE49-F238E27FC236}">
                <a16:creationId xmlns:a16="http://schemas.microsoft.com/office/drawing/2014/main" id="{83B7D5AF-DB3E-4C1B-8E6C-02A395DAFC49}"/>
              </a:ext>
            </a:extLst>
          </p:cNvPr>
          <p:cNvSpPr/>
          <p:nvPr/>
        </p:nvSpPr>
        <p:spPr>
          <a:xfrm>
            <a:off x="4508747" y="4557762"/>
            <a:ext cx="432000" cy="432000"/>
          </a:xfrm>
          <a:prstGeom prst="ellipse">
            <a:avLst/>
          </a:prstGeom>
          <a:solidFill>
            <a:schemeClr val="accent6">
              <a:lumMod val="5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4</a:t>
            </a:r>
          </a:p>
        </p:txBody>
      </p:sp>
      <p:sp>
        <p:nvSpPr>
          <p:cNvPr id="45" name="CuadroTexto 44">
            <a:extLst>
              <a:ext uri="{FF2B5EF4-FFF2-40B4-BE49-F238E27FC236}">
                <a16:creationId xmlns:a16="http://schemas.microsoft.com/office/drawing/2014/main" id="{6E3B846C-F419-430A-B5D6-36E3E2B0D59B}"/>
              </a:ext>
            </a:extLst>
          </p:cNvPr>
          <p:cNvSpPr txBox="1"/>
          <p:nvPr/>
        </p:nvSpPr>
        <p:spPr>
          <a:xfrm>
            <a:off x="4965256" y="4621113"/>
            <a:ext cx="2799221" cy="369332"/>
          </a:xfrm>
          <a:prstGeom prst="rect">
            <a:avLst/>
          </a:prstGeom>
          <a:noFill/>
        </p:spPr>
        <p:txBody>
          <a:bodyPr wrap="square" rtlCol="0">
            <a:spAutoFit/>
          </a:bodyPr>
          <a:lstStyle/>
          <a:p>
            <a:r>
              <a:rPr lang="es-PE" dirty="0" err="1"/>
              <a:t>Topic</a:t>
            </a:r>
            <a:r>
              <a:rPr lang="es-PE" dirty="0"/>
              <a:t> </a:t>
            </a:r>
            <a:r>
              <a:rPr lang="es-PE" dirty="0" err="1"/>
              <a:t>Modeling</a:t>
            </a:r>
            <a:r>
              <a:rPr lang="es-PE" dirty="0"/>
              <a:t> (LDA)</a:t>
            </a:r>
          </a:p>
        </p:txBody>
      </p:sp>
      <p:sp>
        <p:nvSpPr>
          <p:cNvPr id="46" name="Elipse 45">
            <a:extLst>
              <a:ext uri="{FF2B5EF4-FFF2-40B4-BE49-F238E27FC236}">
                <a16:creationId xmlns:a16="http://schemas.microsoft.com/office/drawing/2014/main" id="{B9E2F7AD-9A7E-4DC7-83EF-276C6E0FF053}"/>
              </a:ext>
            </a:extLst>
          </p:cNvPr>
          <p:cNvSpPr/>
          <p:nvPr/>
        </p:nvSpPr>
        <p:spPr>
          <a:xfrm>
            <a:off x="4508747" y="5606730"/>
            <a:ext cx="432000" cy="432000"/>
          </a:xfrm>
          <a:prstGeom prst="ellipse">
            <a:avLst/>
          </a:prstGeom>
          <a:solidFill>
            <a:schemeClr val="accent6">
              <a:lumMod val="5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5</a:t>
            </a:r>
          </a:p>
        </p:txBody>
      </p:sp>
      <p:sp>
        <p:nvSpPr>
          <p:cNvPr id="48" name="CuadroTexto 47">
            <a:extLst>
              <a:ext uri="{FF2B5EF4-FFF2-40B4-BE49-F238E27FC236}">
                <a16:creationId xmlns:a16="http://schemas.microsoft.com/office/drawing/2014/main" id="{76482DD8-19C8-4B8F-8C0D-BF07933FE933}"/>
              </a:ext>
            </a:extLst>
          </p:cNvPr>
          <p:cNvSpPr txBox="1"/>
          <p:nvPr/>
        </p:nvSpPr>
        <p:spPr>
          <a:xfrm>
            <a:off x="4940747" y="5685103"/>
            <a:ext cx="2684792" cy="369332"/>
          </a:xfrm>
          <a:prstGeom prst="rect">
            <a:avLst/>
          </a:prstGeom>
          <a:noFill/>
        </p:spPr>
        <p:txBody>
          <a:bodyPr wrap="square" rtlCol="0">
            <a:spAutoFit/>
          </a:bodyPr>
          <a:lstStyle/>
          <a:p>
            <a:r>
              <a:rPr lang="es-PE" dirty="0"/>
              <a:t>Análisis de Sentimiento</a:t>
            </a:r>
          </a:p>
        </p:txBody>
      </p:sp>
      <p:sp>
        <p:nvSpPr>
          <p:cNvPr id="10" name="Elipse 9">
            <a:extLst>
              <a:ext uri="{FF2B5EF4-FFF2-40B4-BE49-F238E27FC236}">
                <a16:creationId xmlns:a16="http://schemas.microsoft.com/office/drawing/2014/main" id="{7B2BA2FE-7B41-4750-8D41-36C079EDE60F}"/>
              </a:ext>
            </a:extLst>
          </p:cNvPr>
          <p:cNvSpPr/>
          <p:nvPr/>
        </p:nvSpPr>
        <p:spPr>
          <a:xfrm>
            <a:off x="11310989" y="4524649"/>
            <a:ext cx="36000" cy="360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4" name="Conector: angular 13">
            <a:extLst>
              <a:ext uri="{FF2B5EF4-FFF2-40B4-BE49-F238E27FC236}">
                <a16:creationId xmlns:a16="http://schemas.microsoft.com/office/drawing/2014/main" id="{D833462C-7EA5-48A9-8C01-8D35F76A01C7}"/>
              </a:ext>
            </a:extLst>
          </p:cNvPr>
          <p:cNvCxnSpPr>
            <a:cxnSpLocks/>
            <a:stCxn id="10" idx="0"/>
          </p:cNvCxnSpPr>
          <p:nvPr/>
        </p:nvCxnSpPr>
        <p:spPr>
          <a:xfrm rot="16200000" flipH="1">
            <a:off x="11145976" y="4707661"/>
            <a:ext cx="823227" cy="457202"/>
          </a:xfrm>
          <a:prstGeom prst="bentConnector3">
            <a:avLst>
              <a:gd name="adj1" fmla="val 0"/>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93F8651B-91FC-4E25-9AED-FBD7C2CF6F0B}"/>
              </a:ext>
            </a:extLst>
          </p:cNvPr>
          <p:cNvSpPr txBox="1"/>
          <p:nvPr/>
        </p:nvSpPr>
        <p:spPr>
          <a:xfrm>
            <a:off x="8917858" y="5592991"/>
            <a:ext cx="2751628" cy="430887"/>
          </a:xfrm>
          <a:prstGeom prst="rect">
            <a:avLst/>
          </a:prstGeom>
          <a:noFill/>
        </p:spPr>
        <p:txBody>
          <a:bodyPr wrap="square" rtlCol="0">
            <a:spAutoFit/>
          </a:bodyPr>
          <a:lstStyle/>
          <a:p>
            <a:pPr algn="just"/>
            <a:r>
              <a:rPr lang="es-PE" sz="1100" dirty="0"/>
              <a:t>Se creó un listado para exceptuar las palabras que si están correctamente escritas</a:t>
            </a:r>
          </a:p>
        </p:txBody>
      </p:sp>
      <p:pic>
        <p:nvPicPr>
          <p:cNvPr id="4098" name="Picture 2" descr="Un programa muy práctico si quieres limpiar textos para tu blog">
            <a:extLst>
              <a:ext uri="{FF2B5EF4-FFF2-40B4-BE49-F238E27FC236}">
                <a16:creationId xmlns:a16="http://schemas.microsoft.com/office/drawing/2014/main" id="{59102741-D9F1-444D-ADC8-9744C1BAE5C0}"/>
              </a:ext>
            </a:extLst>
          </p:cNvPr>
          <p:cNvPicPr>
            <a:picLocks noChangeAspect="1" noChangeArrowheads="1"/>
          </p:cNvPicPr>
          <p:nvPr/>
        </p:nvPicPr>
        <p:blipFill>
          <a:blip r:embed="rId2">
            <a:clrChange>
              <a:clrFrom>
                <a:srgbClr val="E2E2E2"/>
              </a:clrFrom>
              <a:clrTo>
                <a:srgbClr val="E2E2E2">
                  <a:alpha val="0"/>
                </a:srgbClr>
              </a:clrTo>
            </a:clrChange>
            <a:extLst>
              <a:ext uri="{28A0092B-C50C-407E-A947-70E740481C1C}">
                <a14:useLocalDpi xmlns:a14="http://schemas.microsoft.com/office/drawing/2010/main" val="0"/>
              </a:ext>
            </a:extLst>
          </a:blip>
          <a:srcRect/>
          <a:stretch>
            <a:fillRect/>
          </a:stretch>
        </p:blipFill>
        <p:spPr bwMode="auto">
          <a:xfrm>
            <a:off x="10956784" y="1442378"/>
            <a:ext cx="1404980" cy="769725"/>
          </a:xfrm>
          <a:prstGeom prst="rect">
            <a:avLst/>
          </a:prstGeom>
          <a:noFill/>
          <a:effectLst/>
          <a:extLst>
            <a:ext uri="{909E8E84-426E-40DD-AFC4-6F175D3DCCD1}">
              <a14:hiddenFill xmlns:a14="http://schemas.microsoft.com/office/drawing/2010/main">
                <a:solidFill>
                  <a:srgbClr val="FFFFFF"/>
                </a:solidFill>
              </a14:hiddenFill>
            </a:ext>
          </a:extLst>
        </p:spPr>
      </p:pic>
      <p:sp>
        <p:nvSpPr>
          <p:cNvPr id="18" name="Rectángulo 17">
            <a:extLst>
              <a:ext uri="{FF2B5EF4-FFF2-40B4-BE49-F238E27FC236}">
                <a16:creationId xmlns:a16="http://schemas.microsoft.com/office/drawing/2014/main" id="{46364017-44D0-46C4-A7BE-8FD3FAEC5179}"/>
              </a:ext>
            </a:extLst>
          </p:cNvPr>
          <p:cNvSpPr/>
          <p:nvPr/>
        </p:nvSpPr>
        <p:spPr>
          <a:xfrm>
            <a:off x="8822585" y="5347877"/>
            <a:ext cx="2963606" cy="95594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8" name="CuadroTexto 57">
            <a:extLst>
              <a:ext uri="{FF2B5EF4-FFF2-40B4-BE49-F238E27FC236}">
                <a16:creationId xmlns:a16="http://schemas.microsoft.com/office/drawing/2014/main" id="{F7FCF345-6A83-48E1-AC4B-B3238067BA7C}"/>
              </a:ext>
            </a:extLst>
          </p:cNvPr>
          <p:cNvSpPr txBox="1"/>
          <p:nvPr/>
        </p:nvSpPr>
        <p:spPr>
          <a:xfrm>
            <a:off x="4643283" y="910965"/>
            <a:ext cx="3274142" cy="461665"/>
          </a:xfrm>
          <a:prstGeom prst="rect">
            <a:avLst/>
          </a:prstGeom>
          <a:noFill/>
        </p:spPr>
        <p:txBody>
          <a:bodyPr wrap="square" rtlCol="0">
            <a:spAutoFit/>
          </a:bodyPr>
          <a:lstStyle/>
          <a:p>
            <a:pPr algn="ctr"/>
            <a:r>
              <a:rPr lang="es-PE" sz="2400" b="1" dirty="0"/>
              <a:t>PROCESO UTILIZADO</a:t>
            </a:r>
          </a:p>
        </p:txBody>
      </p:sp>
      <p:sp>
        <p:nvSpPr>
          <p:cNvPr id="59" name="CuadroTexto 58">
            <a:extLst>
              <a:ext uri="{FF2B5EF4-FFF2-40B4-BE49-F238E27FC236}">
                <a16:creationId xmlns:a16="http://schemas.microsoft.com/office/drawing/2014/main" id="{19423073-6C48-4306-BBC4-D3A7F4235EE3}"/>
              </a:ext>
            </a:extLst>
          </p:cNvPr>
          <p:cNvSpPr txBox="1"/>
          <p:nvPr/>
        </p:nvSpPr>
        <p:spPr>
          <a:xfrm>
            <a:off x="311700" y="813475"/>
            <a:ext cx="3274142" cy="461665"/>
          </a:xfrm>
          <a:prstGeom prst="rect">
            <a:avLst/>
          </a:prstGeom>
          <a:noFill/>
        </p:spPr>
        <p:txBody>
          <a:bodyPr wrap="square" rtlCol="0">
            <a:spAutoFit/>
          </a:bodyPr>
          <a:lstStyle/>
          <a:p>
            <a:pPr algn="ctr"/>
            <a:r>
              <a:rPr lang="es-PE" sz="2400" b="1" dirty="0"/>
              <a:t>OBJETIVO DEL ANÁLISIS</a:t>
            </a:r>
          </a:p>
        </p:txBody>
      </p:sp>
      <p:sp>
        <p:nvSpPr>
          <p:cNvPr id="27" name="CuadroTexto 26">
            <a:extLst>
              <a:ext uri="{FF2B5EF4-FFF2-40B4-BE49-F238E27FC236}">
                <a16:creationId xmlns:a16="http://schemas.microsoft.com/office/drawing/2014/main" id="{9E530141-A3E0-448C-96E6-EFD3CEE89998}"/>
              </a:ext>
            </a:extLst>
          </p:cNvPr>
          <p:cNvSpPr txBox="1"/>
          <p:nvPr/>
        </p:nvSpPr>
        <p:spPr>
          <a:xfrm>
            <a:off x="5022470" y="3439983"/>
            <a:ext cx="2684792" cy="923330"/>
          </a:xfrm>
          <a:prstGeom prst="rect">
            <a:avLst/>
          </a:prstGeom>
          <a:noFill/>
        </p:spPr>
        <p:txBody>
          <a:bodyPr wrap="square" rtlCol="0">
            <a:spAutoFit/>
          </a:bodyPr>
          <a:lstStyle/>
          <a:p>
            <a:pPr marL="285750" indent="-285750">
              <a:buFont typeface="Wingdings" panose="05000000000000000000" pitchFamily="2" charset="2"/>
              <a:buChar char="§"/>
            </a:pPr>
            <a:r>
              <a:rPr lang="es-PE" dirty="0"/>
              <a:t>Matriz TF </a:t>
            </a:r>
          </a:p>
          <a:p>
            <a:pPr marL="285750" indent="-285750">
              <a:buFont typeface="Wingdings" panose="05000000000000000000" pitchFamily="2" charset="2"/>
              <a:buChar char="§"/>
            </a:pPr>
            <a:r>
              <a:rPr lang="es-PE" dirty="0"/>
              <a:t>Matriz TF-IDF</a:t>
            </a:r>
          </a:p>
          <a:p>
            <a:pPr marL="285750" indent="-285750">
              <a:buFont typeface="Wingdings" panose="05000000000000000000" pitchFamily="2" charset="2"/>
              <a:buChar char="§"/>
            </a:pPr>
            <a:r>
              <a:rPr lang="es-PE" dirty="0"/>
              <a:t>Matriz Word </a:t>
            </a:r>
            <a:r>
              <a:rPr lang="es-PE" dirty="0" err="1"/>
              <a:t>Embeding</a:t>
            </a:r>
            <a:endParaRPr lang="es-PE" dirty="0"/>
          </a:p>
        </p:txBody>
      </p:sp>
      <p:sp>
        <p:nvSpPr>
          <p:cNvPr id="2" name="Rectángulo 1">
            <a:extLst>
              <a:ext uri="{FF2B5EF4-FFF2-40B4-BE49-F238E27FC236}">
                <a16:creationId xmlns:a16="http://schemas.microsoft.com/office/drawing/2014/main" id="{3301B876-DB2B-4C8B-84B5-8CC3CBC27ADA}"/>
              </a:ext>
            </a:extLst>
          </p:cNvPr>
          <p:cNvSpPr/>
          <p:nvPr/>
        </p:nvSpPr>
        <p:spPr>
          <a:xfrm>
            <a:off x="4306529" y="1488738"/>
            <a:ext cx="3457948" cy="137936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0" name="CuadroTexto 29">
            <a:extLst>
              <a:ext uri="{FF2B5EF4-FFF2-40B4-BE49-F238E27FC236}">
                <a16:creationId xmlns:a16="http://schemas.microsoft.com/office/drawing/2014/main" id="{1741326E-86E6-4DD6-BE6E-079BE0CB1792}"/>
              </a:ext>
            </a:extLst>
          </p:cNvPr>
          <p:cNvSpPr txBox="1"/>
          <p:nvPr/>
        </p:nvSpPr>
        <p:spPr>
          <a:xfrm>
            <a:off x="5079685" y="4947938"/>
            <a:ext cx="2684792" cy="646331"/>
          </a:xfrm>
          <a:prstGeom prst="rect">
            <a:avLst/>
          </a:prstGeom>
          <a:noFill/>
        </p:spPr>
        <p:txBody>
          <a:bodyPr wrap="square" rtlCol="0">
            <a:spAutoFit/>
          </a:bodyPr>
          <a:lstStyle/>
          <a:p>
            <a:pPr marL="285750" indent="-285750">
              <a:buFont typeface="Wingdings" panose="05000000000000000000" pitchFamily="2" charset="2"/>
              <a:buChar char="§"/>
            </a:pPr>
            <a:r>
              <a:rPr lang="es-PE" dirty="0"/>
              <a:t>Librería </a:t>
            </a:r>
            <a:r>
              <a:rPr lang="es-PE" dirty="0" err="1"/>
              <a:t>Gensim</a:t>
            </a:r>
            <a:endParaRPr lang="es-PE" dirty="0"/>
          </a:p>
          <a:p>
            <a:pPr marL="285750" indent="-285750">
              <a:buFont typeface="Wingdings" panose="05000000000000000000" pitchFamily="2" charset="2"/>
              <a:buChar char="§"/>
            </a:pPr>
            <a:r>
              <a:rPr lang="es-PE" dirty="0"/>
              <a:t>Librería </a:t>
            </a:r>
            <a:r>
              <a:rPr lang="es-PE" dirty="0" err="1"/>
              <a:t>Sklearn</a:t>
            </a:r>
            <a:endParaRPr lang="es-PE" dirty="0"/>
          </a:p>
        </p:txBody>
      </p:sp>
      <p:sp>
        <p:nvSpPr>
          <p:cNvPr id="16" name="CuadroTexto 15">
            <a:extLst>
              <a:ext uri="{FF2B5EF4-FFF2-40B4-BE49-F238E27FC236}">
                <a16:creationId xmlns:a16="http://schemas.microsoft.com/office/drawing/2014/main" id="{4F218F1F-9201-4098-9800-92BDBDF8E065}"/>
              </a:ext>
            </a:extLst>
          </p:cNvPr>
          <p:cNvSpPr txBox="1"/>
          <p:nvPr/>
        </p:nvSpPr>
        <p:spPr>
          <a:xfrm>
            <a:off x="7538687" y="1865826"/>
            <a:ext cx="977444" cy="738664"/>
          </a:xfrm>
          <a:prstGeom prst="rect">
            <a:avLst/>
          </a:prstGeom>
          <a:noFill/>
        </p:spPr>
        <p:txBody>
          <a:bodyPr wrap="square" rtlCol="0">
            <a:spAutoFit/>
          </a:bodyPr>
          <a:lstStyle/>
          <a:p>
            <a:pPr algn="r"/>
            <a:r>
              <a:rPr lang="es-PE" sz="1400" dirty="0">
                <a:solidFill>
                  <a:schemeClr val="accent5">
                    <a:lumMod val="50000"/>
                  </a:schemeClr>
                </a:solidFill>
              </a:rPr>
              <a:t>Pre</a:t>
            </a:r>
          </a:p>
          <a:p>
            <a:pPr algn="r"/>
            <a:r>
              <a:rPr lang="es-PE" sz="1400" dirty="0">
                <a:solidFill>
                  <a:schemeClr val="accent5">
                    <a:lumMod val="50000"/>
                  </a:schemeClr>
                </a:solidFill>
              </a:rPr>
              <a:t>Procesa</a:t>
            </a:r>
          </a:p>
          <a:p>
            <a:pPr algn="r"/>
            <a:r>
              <a:rPr lang="es-PE" sz="1400" dirty="0">
                <a:solidFill>
                  <a:schemeClr val="accent5">
                    <a:lumMod val="50000"/>
                  </a:schemeClr>
                </a:solidFill>
              </a:rPr>
              <a:t>miento</a:t>
            </a:r>
          </a:p>
        </p:txBody>
      </p:sp>
    </p:spTree>
    <p:extLst>
      <p:ext uri="{BB962C8B-B14F-4D97-AF65-F5344CB8AC3E}">
        <p14:creationId xmlns:p14="http://schemas.microsoft.com/office/powerpoint/2010/main" val="3746597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TotalTime>
  <Words>2246</Words>
  <Application>Microsoft Office PowerPoint</Application>
  <PresentationFormat>Panorámica</PresentationFormat>
  <Paragraphs>483</Paragraphs>
  <Slides>27</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27</vt:i4>
      </vt:variant>
    </vt:vector>
  </HeadingPairs>
  <TitlesOfParts>
    <vt:vector size="35" baseType="lpstr">
      <vt:lpstr>Arial</vt:lpstr>
      <vt:lpstr>Calibri</vt:lpstr>
      <vt:lpstr>Calibri Light</vt:lpstr>
      <vt:lpstr>Courier New</vt:lpstr>
      <vt:lpstr>Lucida Sans Unicode</vt:lpstr>
      <vt:lpstr>Segoe UI Light</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Jesus Guillermo Esteban Cabala</dc:creator>
  <cp:lastModifiedBy>Jesus Guillermo Esteban Cabala</cp:lastModifiedBy>
  <cp:revision>8</cp:revision>
  <dcterms:created xsi:type="dcterms:W3CDTF">2021-12-18T14:26:36Z</dcterms:created>
  <dcterms:modified xsi:type="dcterms:W3CDTF">2024-02-22T22:45:18Z</dcterms:modified>
</cp:coreProperties>
</file>